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3" r:id="rId3"/>
    <p:sldId id="267" r:id="rId4"/>
    <p:sldId id="269" r:id="rId5"/>
    <p:sldId id="268" r:id="rId6"/>
    <p:sldId id="270" r:id="rId7"/>
    <p:sldId id="271" r:id="rId8"/>
    <p:sldId id="272" r:id="rId9"/>
    <p:sldId id="265" r:id="rId10"/>
    <p:sldId id="260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512"/>
    <a:srgbClr val="1C396B"/>
    <a:srgbClr val="542C5B"/>
    <a:srgbClr val="163D6A"/>
    <a:srgbClr val="EB8B2D"/>
    <a:srgbClr val="DE7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56" d="100"/>
          <a:sy n="56" d="100"/>
        </p:scale>
        <p:origin x="9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DEF40-0972-A041-BED6-73883BFE2EF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F55C8-6147-1B4D-821B-AA6DBE65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5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F55C8-6147-1B4D-821B-AA6DBE65C8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8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0BBE2-DE98-154A-51DB-E165450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69DA01-0B4B-C2D1-A290-869129779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35ACD-6CDF-1B31-86C8-993ED2299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70E8-3D90-E043-BAC3-BBFCE156CD3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70733-5910-DC5C-830A-BB16BE79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12BB9-6DC7-4B70-0031-BD35282A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E3AC-1309-0E4A-A158-8E2F433C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6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48B51-6EE6-D9D0-BF2F-1E4DCF6D0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76431-6B48-FC7C-DD3B-69A833DB3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76C1D-70DB-BA09-CF0B-F17C9F8D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70E8-3D90-E043-BAC3-BBFCE156CD3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36D57-61E6-C327-34C2-51CB5F5D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A7DE7-6F0D-75BF-4B6E-F7B88C6C2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E3AC-1309-0E4A-A158-8E2F433C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B5326B-D62F-A9B8-012D-440B4B87A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C0883-EC35-730A-753E-5343F4F17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5206C-0FCD-7306-2134-D15014F45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70E8-3D90-E043-BAC3-BBFCE156CD3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4F967-B3F0-3E1B-2A3A-ADA2A1458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DDE4A-009F-296D-4D41-02E198AB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E3AC-1309-0E4A-A158-8E2F433C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4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EEA3A-2FC2-E929-8933-2E8A51415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100A8-FE4D-92AD-ECD0-DA04BE375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862F2-5F3C-BEF5-2C1A-F6A06E534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70E8-3D90-E043-BAC3-BBFCE156CD3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88025-7818-C84C-3C4E-006E73D25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35222-C78C-4023-913E-47D4CADE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E3AC-1309-0E4A-A158-8E2F433C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8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15792-1C75-1870-BF62-DF22D5C2B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103F6-A8DD-FC17-AEF9-D38F1DC7B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4A3EB-CE44-18FE-A7CC-43CD9CCF9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70E8-3D90-E043-BAC3-BBFCE156CD3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40272-2327-5CA0-EE41-37634927D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6450-F4F4-3B05-CD3F-EE06BBAE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E3AC-1309-0E4A-A158-8E2F433C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1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C5A9A-B9CB-AB8D-3F01-1C011EBF2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2B471-8E84-2B03-3260-8ACCED0F7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6BA95-0D7A-788C-D884-7CAD27111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B7C9C-562C-F13F-C7BE-BC407F95D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70E8-3D90-E043-BAC3-BBFCE156CD3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DCB25-F4FB-B8ED-D615-835FDDC57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6074B-5193-AD83-87F6-B0DACAA8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E3AC-1309-0E4A-A158-8E2F433C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3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525CF-A5CB-2DF9-A3B4-A53D661C3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E7953-54FC-42F9-AFA6-E6652280C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6B18A-47A7-3919-F9A3-1587415CE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86922E-3572-C1DA-4A0F-246E91024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DAE4FE-7E63-8DB1-88CF-5424C4A5C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ADE57C-2F4C-25EE-A79F-26C95E0E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70E8-3D90-E043-BAC3-BBFCE156CD3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4C0B0D-8966-1D18-F9BE-FDBC5718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048D0E-BAB4-FF53-3320-0E7D31AF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E3AC-1309-0E4A-A158-8E2F433C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8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F27CD-F329-3689-5CDF-1079677CB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8116AB-78FC-75B8-D01B-8E8D0DA0F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70E8-3D90-E043-BAC3-BBFCE156CD3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9A959-FD60-8F90-E1A1-2AFECA730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60F85-CDA2-4B8E-4599-C3C475A71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E3AC-1309-0E4A-A158-8E2F433C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8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C7EA5C-41E1-760E-7D7E-4E96D2091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70E8-3D90-E043-BAC3-BBFCE156CD3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C91FF8-7213-63D3-B3E7-34D44E9D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4B006-F724-3E2A-742B-A23F8A1A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E3AC-1309-0E4A-A158-8E2F433C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5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F426-7470-E9A5-D964-D51E924F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EF5D4-4E0B-B588-188F-CAA24B196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A52DD-E1CB-252B-A9F5-2DAB9568D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483FF-1242-7A55-2184-2C173A4B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70E8-3D90-E043-BAC3-BBFCE156CD3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B95B8-820C-7002-97FE-959297337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85BD4-379B-D99C-6C55-9A440DFD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E3AC-1309-0E4A-A158-8E2F433C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DFC31-DB43-8DC3-F093-35BCD5988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C97251-82DF-3925-61F8-0BE4CFC965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E6965-EA53-E399-4EE8-83AEC83CE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2FDE5-1DF1-F634-0062-870CE1BCB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70E8-3D90-E043-BAC3-BBFCE156CD3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D85AA-BF4A-B8F9-6B04-9477544D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5A572-69FA-2F27-E2FD-BF0C5A82C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E3AC-1309-0E4A-A158-8E2F433C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8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C049B8-2C80-4A5F-58A2-821249ADF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AFDB9-D4B6-0CE3-A519-CC869996F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2B2EE-1C31-5C02-AED3-C1FDE1803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670E8-3D90-E043-BAC3-BBFCE156CD35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5B375-7784-3F90-1474-65AA5820D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30A92-BFEB-06EB-C8F6-A5210AA29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EE3AC-1309-0E4A-A158-8E2F433C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nsurance.ca.gov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eniors.insurance.ca.gov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2C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BA406F2-6059-72EE-DEC1-5F1FD615C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4230" y="2598821"/>
            <a:ext cx="10343540" cy="1775417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</a:rPr>
              <a:t>CALIFORNIA</a:t>
            </a:r>
            <a: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</a:rPr>
              <a:t>DEPARTMENT</a:t>
            </a:r>
            <a: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b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</a:rPr>
              <a:t>OF</a:t>
            </a:r>
            <a: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</a:rPr>
              <a:t>INSURANCE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17C306-BED2-53E8-8069-0A68E5775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583" y="468764"/>
            <a:ext cx="1906834" cy="19801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BA406F2-6059-72EE-DEC1-5F1FD615CB5A}"/>
              </a:ext>
            </a:extLst>
          </p:cNvPr>
          <p:cNvSpPr txBox="1">
            <a:spLocks/>
          </p:cNvSpPr>
          <p:nvPr/>
        </p:nvSpPr>
        <p:spPr>
          <a:xfrm>
            <a:off x="662744" y="4524122"/>
            <a:ext cx="10343540" cy="14907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FFB512"/>
                </a:solidFill>
                <a:latin typeface="Avenir Book" panose="02000503020000020003" pitchFamily="2" charset="0"/>
              </a:rPr>
              <a:t>Mary Beth Bykowsky</a:t>
            </a:r>
          </a:p>
          <a:p>
            <a:r>
              <a:rPr lang="en-US" sz="4800" dirty="0">
                <a:solidFill>
                  <a:srgbClr val="FFB512"/>
                </a:solidFill>
                <a:latin typeface="Avenir Book" panose="02000503020000020003" pitchFamily="2" charset="0"/>
              </a:rPr>
              <a:t>Community Relations &amp; Outreach Branch</a:t>
            </a:r>
            <a:endParaRPr lang="en-US" dirty="0">
              <a:solidFill>
                <a:srgbClr val="FFB512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95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2C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F24882-A3FF-9857-925C-7D991C73AA22}"/>
              </a:ext>
            </a:extLst>
          </p:cNvPr>
          <p:cNvSpPr/>
          <p:nvPr/>
        </p:nvSpPr>
        <p:spPr>
          <a:xfrm>
            <a:off x="0" y="0"/>
            <a:ext cx="12192000" cy="1927755"/>
          </a:xfrm>
          <a:prstGeom prst="rect">
            <a:avLst/>
          </a:prstGeom>
          <a:solidFill>
            <a:srgbClr val="542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2C3BB2-CBCC-09CB-D322-9BC38B268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812" y="136065"/>
            <a:ext cx="1594305" cy="16556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12D5A4-2D57-9562-5E25-207135971DE2}"/>
              </a:ext>
            </a:extLst>
          </p:cNvPr>
          <p:cNvSpPr/>
          <p:nvPr/>
        </p:nvSpPr>
        <p:spPr>
          <a:xfrm>
            <a:off x="0" y="6352580"/>
            <a:ext cx="12192000" cy="516835"/>
          </a:xfrm>
          <a:prstGeom prst="rect">
            <a:avLst/>
          </a:prstGeom>
          <a:solidFill>
            <a:srgbClr val="1C3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C8000D2-953F-AFE0-9BF1-5BFD1236B5A1}"/>
              </a:ext>
            </a:extLst>
          </p:cNvPr>
          <p:cNvSpPr txBox="1">
            <a:spLocks/>
          </p:cNvSpPr>
          <p:nvPr/>
        </p:nvSpPr>
        <p:spPr>
          <a:xfrm>
            <a:off x="332450" y="-486344"/>
            <a:ext cx="9368140" cy="20306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 panose="02000503020000020003" pitchFamily="2" charset="0"/>
              </a:rPr>
              <a:t>CALIFORNIA DEPARTMENT OF INSURANCE CONTACT INFORMATION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9B0746-307D-AE02-DE6F-64A3EA96875F}"/>
              </a:ext>
            </a:extLst>
          </p:cNvPr>
          <p:cNvSpPr/>
          <p:nvPr/>
        </p:nvSpPr>
        <p:spPr>
          <a:xfrm>
            <a:off x="0" y="1857765"/>
            <a:ext cx="12192000" cy="70012"/>
          </a:xfrm>
          <a:prstGeom prst="rect">
            <a:avLst/>
          </a:prstGeom>
          <a:solidFill>
            <a:srgbClr val="1C3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9004F15-9FF8-7870-C7BF-8189C89B11FE}"/>
              </a:ext>
            </a:extLst>
          </p:cNvPr>
          <p:cNvSpPr txBox="1">
            <a:spLocks/>
          </p:cNvSpPr>
          <p:nvPr/>
        </p:nvSpPr>
        <p:spPr>
          <a:xfrm>
            <a:off x="2152650" y="2406877"/>
            <a:ext cx="7886700" cy="3674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srgbClr val="1C396B"/>
              </a:solidFill>
              <a:latin typeface="Avenir Book" panose="02000503020000020003" pitchFamily="2" charset="0"/>
            </a:endParaRPr>
          </a:p>
          <a:p>
            <a:pPr>
              <a:buClr>
                <a:schemeClr val="accent2"/>
              </a:buClr>
            </a:pPr>
            <a:r>
              <a:rPr lang="en-US" sz="4400" dirty="0">
                <a:solidFill>
                  <a:schemeClr val="bg1"/>
                </a:solidFill>
                <a:latin typeface="Avenir Book" panose="02000503020000020003" pitchFamily="2" charset="0"/>
              </a:rPr>
              <a:t>Insurance Questions or Problems</a:t>
            </a:r>
            <a:endParaRPr lang="en-US" sz="4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>
              <a:buClr>
                <a:schemeClr val="accent2"/>
              </a:buClr>
            </a:pPr>
            <a:r>
              <a:rPr lang="en-US" sz="4800" b="1" dirty="0">
                <a:solidFill>
                  <a:schemeClr val="bg1"/>
                </a:solidFill>
                <a:latin typeface="Avenir Black" panose="02000503020000020003" pitchFamily="2" charset="0"/>
              </a:rPr>
              <a:t>www.insurance.ca.gov</a:t>
            </a:r>
          </a:p>
          <a:p>
            <a:pPr>
              <a:buClr>
                <a:schemeClr val="accent2"/>
              </a:buClr>
            </a:pPr>
            <a:r>
              <a:rPr lang="en-US" sz="4800" b="1" dirty="0">
                <a:solidFill>
                  <a:schemeClr val="bg1"/>
                </a:solidFill>
                <a:latin typeface="Avenir Black" panose="02000503020000020003" pitchFamily="2" charset="0"/>
              </a:rPr>
              <a:t>800-927-4357 (HELP)</a:t>
            </a:r>
          </a:p>
        </p:txBody>
      </p:sp>
    </p:spTree>
    <p:extLst>
      <p:ext uri="{BB962C8B-B14F-4D97-AF65-F5344CB8AC3E}">
        <p14:creationId xmlns:p14="http://schemas.microsoft.com/office/powerpoint/2010/main" val="710858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2C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F24882-A3FF-9857-925C-7D991C73AA22}"/>
              </a:ext>
            </a:extLst>
          </p:cNvPr>
          <p:cNvSpPr/>
          <p:nvPr/>
        </p:nvSpPr>
        <p:spPr>
          <a:xfrm>
            <a:off x="0" y="0"/>
            <a:ext cx="12192000" cy="1927755"/>
          </a:xfrm>
          <a:prstGeom prst="rect">
            <a:avLst/>
          </a:prstGeom>
          <a:solidFill>
            <a:srgbClr val="542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6DC8CAC-A6AB-C019-8B92-4D64CE41194B}"/>
              </a:ext>
            </a:extLst>
          </p:cNvPr>
          <p:cNvSpPr txBox="1">
            <a:spLocks/>
          </p:cNvSpPr>
          <p:nvPr/>
        </p:nvSpPr>
        <p:spPr>
          <a:xfrm>
            <a:off x="596765" y="516075"/>
            <a:ext cx="9263047" cy="825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3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 panose="02000503020000020003" pitchFamily="2" charset="0"/>
                <a:ea typeface="+mn-ea"/>
                <a:cs typeface="+mn-cs"/>
              </a:rPr>
              <a:t>Presentation Overview</a:t>
            </a:r>
            <a:endParaRPr lang="en-US" sz="3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 panose="02000503020000020003" pitchFamily="2" charset="0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62AD00-3199-0176-BA7B-4E0C8C69DAA6}"/>
              </a:ext>
            </a:extLst>
          </p:cNvPr>
          <p:cNvSpPr txBox="1">
            <a:spLocks/>
          </p:cNvSpPr>
          <p:nvPr/>
        </p:nvSpPr>
        <p:spPr>
          <a:xfrm>
            <a:off x="244357" y="2190460"/>
            <a:ext cx="11577779" cy="40260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1038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689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California Department of Insurance (CDI) Overview</a:t>
            </a:r>
          </a:p>
          <a:p>
            <a:pPr marL="681038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689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What Seniors Need to Know</a:t>
            </a:r>
          </a:p>
          <a:p>
            <a:pPr marL="681038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689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Common Insurance Scams and Warning Signs</a:t>
            </a:r>
          </a:p>
          <a:p>
            <a:pPr marL="681038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689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Long Term Care and Annuities </a:t>
            </a:r>
          </a:p>
          <a:p>
            <a:pPr marL="681038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689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How to Avoid Becoming a Victim </a:t>
            </a:r>
          </a:p>
          <a:p>
            <a:pPr marL="681038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689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Insurance Fraud Resources &amp; Contacts</a:t>
            </a:r>
          </a:p>
          <a:p>
            <a:pPr marL="681038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689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Senior Resources</a:t>
            </a:r>
          </a:p>
          <a:p>
            <a:pPr marL="681038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689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How to Contact Our Department</a:t>
            </a:r>
          </a:p>
          <a:p>
            <a:pPr marL="681038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68900"/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681038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68900"/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681038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68900"/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2C3BB2-CBCC-09CB-D322-9BC38B268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812" y="136065"/>
            <a:ext cx="1594305" cy="16556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9B0746-307D-AE02-DE6F-64A3EA96875F}"/>
              </a:ext>
            </a:extLst>
          </p:cNvPr>
          <p:cNvSpPr/>
          <p:nvPr/>
        </p:nvSpPr>
        <p:spPr>
          <a:xfrm>
            <a:off x="0" y="1857765"/>
            <a:ext cx="12192000" cy="70012"/>
          </a:xfrm>
          <a:prstGeom prst="rect">
            <a:avLst/>
          </a:prstGeom>
          <a:solidFill>
            <a:srgbClr val="1C3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0EC126-73E3-316E-007B-55E982956586}"/>
              </a:ext>
            </a:extLst>
          </p:cNvPr>
          <p:cNvSpPr/>
          <p:nvPr/>
        </p:nvSpPr>
        <p:spPr>
          <a:xfrm>
            <a:off x="0" y="6352580"/>
            <a:ext cx="12192000" cy="516835"/>
          </a:xfrm>
          <a:prstGeom prst="rect">
            <a:avLst/>
          </a:prstGeom>
          <a:solidFill>
            <a:srgbClr val="1C3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24380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2C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F24882-A3FF-9857-925C-7D991C73AA22}"/>
              </a:ext>
            </a:extLst>
          </p:cNvPr>
          <p:cNvSpPr/>
          <p:nvPr/>
        </p:nvSpPr>
        <p:spPr>
          <a:xfrm>
            <a:off x="0" y="0"/>
            <a:ext cx="12192000" cy="1927755"/>
          </a:xfrm>
          <a:prstGeom prst="rect">
            <a:avLst/>
          </a:prstGeom>
          <a:solidFill>
            <a:srgbClr val="542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6DC8CAC-A6AB-C019-8B92-4D64CE41194B}"/>
              </a:ext>
            </a:extLst>
          </p:cNvPr>
          <p:cNvSpPr txBox="1">
            <a:spLocks/>
          </p:cNvSpPr>
          <p:nvPr/>
        </p:nvSpPr>
        <p:spPr>
          <a:xfrm>
            <a:off x="596765" y="516075"/>
            <a:ext cx="9263047" cy="8256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3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 panose="02000503020000020003" pitchFamily="2" charset="0"/>
                <a:ea typeface="+mn-ea"/>
                <a:cs typeface="+mn-cs"/>
              </a:rPr>
              <a:t>How the Department of Insurance </a:t>
            </a:r>
            <a:br>
              <a:rPr lang="en-US" sz="3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 panose="02000503020000020003" pitchFamily="2" charset="0"/>
                <a:ea typeface="+mn-ea"/>
                <a:cs typeface="+mn-cs"/>
              </a:rPr>
            </a:br>
            <a:r>
              <a:rPr lang="en-US" sz="3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 panose="02000503020000020003" pitchFamily="2" charset="0"/>
                <a:ea typeface="+mn-ea"/>
                <a:cs typeface="+mn-cs"/>
              </a:rPr>
              <a:t>protects Californians</a:t>
            </a:r>
            <a:endParaRPr lang="en-US" sz="3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 panose="02000503020000020003" pitchFamily="2" charset="0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62AD00-3199-0176-BA7B-4E0C8C69DAA6}"/>
              </a:ext>
            </a:extLst>
          </p:cNvPr>
          <p:cNvSpPr txBox="1">
            <a:spLocks/>
          </p:cNvSpPr>
          <p:nvPr/>
        </p:nvSpPr>
        <p:spPr>
          <a:xfrm>
            <a:off x="244357" y="2190461"/>
            <a:ext cx="11577779" cy="371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1038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689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Protect consumers from fraud and abuse</a:t>
            </a:r>
          </a:p>
          <a:p>
            <a:pPr marL="681038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689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Regulate most lines of insurance and maintain insurer solvency</a:t>
            </a:r>
          </a:p>
          <a:p>
            <a:pPr marL="681038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689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Set standards for agents and broker licensing </a:t>
            </a:r>
          </a:p>
          <a:p>
            <a:pPr marL="681038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689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Perform market conduct reviews of insurance companies</a:t>
            </a:r>
          </a:p>
          <a:p>
            <a:pPr marL="681038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689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Resolve consumer insurance complaints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2C3BB2-CBCC-09CB-D322-9BC38B268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812" y="136065"/>
            <a:ext cx="1594305" cy="16556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9B0746-307D-AE02-DE6F-64A3EA96875F}"/>
              </a:ext>
            </a:extLst>
          </p:cNvPr>
          <p:cNvSpPr/>
          <p:nvPr/>
        </p:nvSpPr>
        <p:spPr>
          <a:xfrm>
            <a:off x="0" y="1857765"/>
            <a:ext cx="12192000" cy="70012"/>
          </a:xfrm>
          <a:prstGeom prst="rect">
            <a:avLst/>
          </a:prstGeom>
          <a:solidFill>
            <a:srgbClr val="1C3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0EC126-73E3-316E-007B-55E982956586}"/>
              </a:ext>
            </a:extLst>
          </p:cNvPr>
          <p:cNvSpPr/>
          <p:nvPr/>
        </p:nvSpPr>
        <p:spPr>
          <a:xfrm>
            <a:off x="0" y="6352580"/>
            <a:ext cx="12192000" cy="516835"/>
          </a:xfrm>
          <a:prstGeom prst="rect">
            <a:avLst/>
          </a:prstGeom>
          <a:solidFill>
            <a:srgbClr val="1C3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899DF7-6EF1-44B8-929C-6F9C4E568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3148" y="4560683"/>
            <a:ext cx="1568918" cy="156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8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2C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F24882-A3FF-9857-925C-7D991C73AA22}"/>
              </a:ext>
            </a:extLst>
          </p:cNvPr>
          <p:cNvSpPr/>
          <p:nvPr/>
        </p:nvSpPr>
        <p:spPr>
          <a:xfrm>
            <a:off x="0" y="0"/>
            <a:ext cx="12192000" cy="1927755"/>
          </a:xfrm>
          <a:prstGeom prst="rect">
            <a:avLst/>
          </a:prstGeom>
          <a:solidFill>
            <a:srgbClr val="542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6DC8CAC-A6AB-C019-8B92-4D64CE41194B}"/>
              </a:ext>
            </a:extLst>
          </p:cNvPr>
          <p:cNvSpPr txBox="1">
            <a:spLocks/>
          </p:cNvSpPr>
          <p:nvPr/>
        </p:nvSpPr>
        <p:spPr>
          <a:xfrm>
            <a:off x="596765" y="516075"/>
            <a:ext cx="9263047" cy="825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 panose="02000503020000020003" pitchFamily="2" charset="0"/>
              </a:rPr>
              <a:t> What Seniors Need to Know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62AD00-3199-0176-BA7B-4E0C8C69DAA6}"/>
              </a:ext>
            </a:extLst>
          </p:cNvPr>
          <p:cNvSpPr txBox="1">
            <a:spLocks/>
          </p:cNvSpPr>
          <p:nvPr/>
        </p:nvSpPr>
        <p:spPr>
          <a:xfrm>
            <a:off x="307110" y="2439233"/>
            <a:ext cx="11577779" cy="371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</a:rPr>
              <a:t>Seniors are the largest population targeted for scams</a:t>
            </a:r>
          </a:p>
          <a:p>
            <a:pPr marL="457200" lvl="0" indent="-457200" algn="l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sz="3600" dirty="0">
              <a:solidFill>
                <a:prstClr val="white"/>
              </a:solidFill>
            </a:endParaRPr>
          </a:p>
          <a:p>
            <a:pPr marL="457200" lvl="0" indent="-457200" algn="l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</a:rPr>
              <a:t>Why are seniors big targets?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2C3BB2-CBCC-09CB-D322-9BC38B268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812" y="136065"/>
            <a:ext cx="1594305" cy="16556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9B0746-307D-AE02-DE6F-64A3EA96875F}"/>
              </a:ext>
            </a:extLst>
          </p:cNvPr>
          <p:cNvSpPr/>
          <p:nvPr/>
        </p:nvSpPr>
        <p:spPr>
          <a:xfrm>
            <a:off x="0" y="1857765"/>
            <a:ext cx="12192000" cy="70012"/>
          </a:xfrm>
          <a:prstGeom prst="rect">
            <a:avLst/>
          </a:prstGeom>
          <a:solidFill>
            <a:srgbClr val="1C3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0EC126-73E3-316E-007B-55E982956586}"/>
              </a:ext>
            </a:extLst>
          </p:cNvPr>
          <p:cNvSpPr/>
          <p:nvPr/>
        </p:nvSpPr>
        <p:spPr>
          <a:xfrm>
            <a:off x="0" y="6352580"/>
            <a:ext cx="12192000" cy="516835"/>
          </a:xfrm>
          <a:prstGeom prst="rect">
            <a:avLst/>
          </a:prstGeom>
          <a:solidFill>
            <a:srgbClr val="1C3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20092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2C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F24882-A3FF-9857-925C-7D991C73AA22}"/>
              </a:ext>
            </a:extLst>
          </p:cNvPr>
          <p:cNvSpPr/>
          <p:nvPr/>
        </p:nvSpPr>
        <p:spPr>
          <a:xfrm>
            <a:off x="0" y="0"/>
            <a:ext cx="12192000" cy="1927755"/>
          </a:xfrm>
          <a:prstGeom prst="rect">
            <a:avLst/>
          </a:prstGeom>
          <a:solidFill>
            <a:srgbClr val="542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6DC8CAC-A6AB-C019-8B92-4D64CE41194B}"/>
              </a:ext>
            </a:extLst>
          </p:cNvPr>
          <p:cNvSpPr txBox="1">
            <a:spLocks/>
          </p:cNvSpPr>
          <p:nvPr/>
        </p:nvSpPr>
        <p:spPr>
          <a:xfrm>
            <a:off x="596765" y="516075"/>
            <a:ext cx="9263047" cy="825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 panose="02000503020000020003" pitchFamily="2" charset="0"/>
              </a:rPr>
              <a:t>Common Insurance Scams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 panose="02000503020000020003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2C3BB2-CBCC-09CB-D322-9BC38B268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812" y="136065"/>
            <a:ext cx="1594305" cy="16556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9B0746-307D-AE02-DE6F-64A3EA96875F}"/>
              </a:ext>
            </a:extLst>
          </p:cNvPr>
          <p:cNvSpPr/>
          <p:nvPr/>
        </p:nvSpPr>
        <p:spPr>
          <a:xfrm>
            <a:off x="0" y="1857765"/>
            <a:ext cx="12192000" cy="70012"/>
          </a:xfrm>
          <a:prstGeom prst="rect">
            <a:avLst/>
          </a:prstGeom>
          <a:solidFill>
            <a:srgbClr val="1C3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0EC126-73E3-316E-007B-55E982956586}"/>
              </a:ext>
            </a:extLst>
          </p:cNvPr>
          <p:cNvSpPr/>
          <p:nvPr/>
        </p:nvSpPr>
        <p:spPr>
          <a:xfrm>
            <a:off x="0" y="6352580"/>
            <a:ext cx="12192000" cy="516835"/>
          </a:xfrm>
          <a:prstGeom prst="rect">
            <a:avLst/>
          </a:prstGeom>
          <a:solidFill>
            <a:srgbClr val="1C3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04" y="2061295"/>
            <a:ext cx="3336758" cy="4170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456" y="2061384"/>
            <a:ext cx="3336687" cy="4170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3" y="2061295"/>
            <a:ext cx="3336687" cy="417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9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2C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F24882-A3FF-9857-925C-7D991C73AA22}"/>
              </a:ext>
            </a:extLst>
          </p:cNvPr>
          <p:cNvSpPr/>
          <p:nvPr/>
        </p:nvSpPr>
        <p:spPr>
          <a:xfrm>
            <a:off x="0" y="0"/>
            <a:ext cx="12192000" cy="1927755"/>
          </a:xfrm>
          <a:prstGeom prst="rect">
            <a:avLst/>
          </a:prstGeom>
          <a:solidFill>
            <a:srgbClr val="542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6DC8CAC-A6AB-C019-8B92-4D64CE41194B}"/>
              </a:ext>
            </a:extLst>
          </p:cNvPr>
          <p:cNvSpPr txBox="1">
            <a:spLocks/>
          </p:cNvSpPr>
          <p:nvPr/>
        </p:nvSpPr>
        <p:spPr>
          <a:xfrm>
            <a:off x="596765" y="516075"/>
            <a:ext cx="9263047" cy="825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 panose="02000503020000020003" pitchFamily="2" charset="0"/>
              </a:rPr>
              <a:t>Annuities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 panose="02000503020000020003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62AD00-3199-0176-BA7B-4E0C8C69DAA6}"/>
              </a:ext>
            </a:extLst>
          </p:cNvPr>
          <p:cNvSpPr txBox="1">
            <a:spLocks/>
          </p:cNvSpPr>
          <p:nvPr/>
        </p:nvSpPr>
        <p:spPr>
          <a:xfrm>
            <a:off x="307110" y="2439233"/>
            <a:ext cx="11577779" cy="371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lvl="0" indent="-214313" algn="l" defTabSz="3429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prstClr val="white"/>
                </a:solidFill>
              </a:rPr>
              <a:t>What is it? </a:t>
            </a:r>
          </a:p>
          <a:p>
            <a:pPr marL="214313" lvl="0" indent="-214313" algn="l" defTabSz="3429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prstClr val="white"/>
                </a:solidFill>
              </a:rPr>
              <a:t>Is it RIGHT for you?</a:t>
            </a:r>
          </a:p>
          <a:p>
            <a:pPr marL="557213" lvl="1" indent="-214313" algn="l" defTabSz="3429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prstClr val="white"/>
                </a:solidFill>
              </a:rPr>
              <a:t>Pros</a:t>
            </a:r>
          </a:p>
          <a:p>
            <a:pPr marL="557213" lvl="1" indent="-214313" algn="l" defTabSz="3429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prstClr val="white"/>
                </a:solidFill>
              </a:rPr>
              <a:t>Cons </a:t>
            </a:r>
            <a:endParaRPr lang="en-US" sz="3200" dirty="0">
              <a:solidFill>
                <a:prstClr val="white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2C3BB2-CBCC-09CB-D322-9BC38B268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812" y="136065"/>
            <a:ext cx="1594305" cy="16556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9B0746-307D-AE02-DE6F-64A3EA96875F}"/>
              </a:ext>
            </a:extLst>
          </p:cNvPr>
          <p:cNvSpPr/>
          <p:nvPr/>
        </p:nvSpPr>
        <p:spPr>
          <a:xfrm>
            <a:off x="0" y="1857765"/>
            <a:ext cx="12192000" cy="70012"/>
          </a:xfrm>
          <a:prstGeom prst="rect">
            <a:avLst/>
          </a:prstGeom>
          <a:solidFill>
            <a:srgbClr val="1C3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0EC126-73E3-316E-007B-55E982956586}"/>
              </a:ext>
            </a:extLst>
          </p:cNvPr>
          <p:cNvSpPr/>
          <p:nvPr/>
        </p:nvSpPr>
        <p:spPr>
          <a:xfrm>
            <a:off x="0" y="6352580"/>
            <a:ext cx="12192000" cy="516835"/>
          </a:xfrm>
          <a:prstGeom prst="rect">
            <a:avLst/>
          </a:prstGeom>
          <a:solidFill>
            <a:srgbClr val="1C3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4F2242-357D-4D1C-9400-260F76E6D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023" y="2124942"/>
            <a:ext cx="5279941" cy="351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61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2C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F24882-A3FF-9857-925C-7D991C73AA22}"/>
              </a:ext>
            </a:extLst>
          </p:cNvPr>
          <p:cNvSpPr/>
          <p:nvPr/>
        </p:nvSpPr>
        <p:spPr>
          <a:xfrm>
            <a:off x="0" y="0"/>
            <a:ext cx="12192000" cy="1927755"/>
          </a:xfrm>
          <a:prstGeom prst="rect">
            <a:avLst/>
          </a:prstGeom>
          <a:solidFill>
            <a:srgbClr val="542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6DC8CAC-A6AB-C019-8B92-4D64CE41194B}"/>
              </a:ext>
            </a:extLst>
          </p:cNvPr>
          <p:cNvSpPr txBox="1">
            <a:spLocks/>
          </p:cNvSpPr>
          <p:nvPr/>
        </p:nvSpPr>
        <p:spPr>
          <a:xfrm>
            <a:off x="596765" y="516075"/>
            <a:ext cx="9263047" cy="825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 panose="02000503020000020003" pitchFamily="2" charset="0"/>
              </a:rPr>
              <a:t>Insurance Scam Warning Signs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 panose="02000503020000020003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62AD00-3199-0176-BA7B-4E0C8C69DAA6}"/>
              </a:ext>
            </a:extLst>
          </p:cNvPr>
          <p:cNvSpPr txBox="1">
            <a:spLocks/>
          </p:cNvSpPr>
          <p:nvPr/>
        </p:nvSpPr>
        <p:spPr>
          <a:xfrm>
            <a:off x="307110" y="2439233"/>
            <a:ext cx="11577779" cy="371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algn="l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</a:rPr>
              <a:t>The agent </a:t>
            </a:r>
            <a:endParaRPr lang="en-US" sz="2800" dirty="0">
              <a:solidFill>
                <a:prstClr val="white"/>
              </a:solidFill>
            </a:endParaRPr>
          </a:p>
          <a:p>
            <a:pPr marL="514350" lvl="1" indent="-171450" algn="l" defTabSz="685800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prstClr val="white"/>
                </a:solidFill>
              </a:rPr>
              <a:t>offers “free” seminars</a:t>
            </a:r>
          </a:p>
          <a:p>
            <a:pPr marL="514350" lvl="1" indent="-171450" algn="l" defTabSz="685800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prstClr val="white"/>
                </a:solidFill>
              </a:rPr>
              <a:t>offers “free” meals</a:t>
            </a:r>
          </a:p>
          <a:p>
            <a:pPr marL="514350" lvl="1" indent="-171450" algn="l" defTabSz="685800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prstClr val="white"/>
                </a:solidFill>
              </a:rPr>
              <a:t>offers to create or update a living trust</a:t>
            </a:r>
          </a:p>
          <a:p>
            <a:pPr marL="514350" lvl="1" indent="-171450" algn="l" defTabSz="685800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prstClr val="white"/>
                </a:solidFill>
              </a:rPr>
              <a:t>gives you wrong information about your current investments</a:t>
            </a:r>
            <a:endParaRPr lang="en-US" altLang="en-US" sz="1050" dirty="0">
              <a:solidFill>
                <a:prstClr val="white"/>
              </a:solidFill>
            </a:endParaRPr>
          </a:p>
          <a:p>
            <a:pPr marL="171450" lvl="0" indent="-171450" algn="l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</a:rPr>
              <a:t>Senior Insurance Bill of Rights (SIBOR)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2C3BB2-CBCC-09CB-D322-9BC38B268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812" y="136065"/>
            <a:ext cx="1594305" cy="16556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9B0746-307D-AE02-DE6F-64A3EA96875F}"/>
              </a:ext>
            </a:extLst>
          </p:cNvPr>
          <p:cNvSpPr/>
          <p:nvPr/>
        </p:nvSpPr>
        <p:spPr>
          <a:xfrm>
            <a:off x="0" y="1857765"/>
            <a:ext cx="12192000" cy="70012"/>
          </a:xfrm>
          <a:prstGeom prst="rect">
            <a:avLst/>
          </a:prstGeom>
          <a:solidFill>
            <a:srgbClr val="1C3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0EC126-73E3-316E-007B-55E982956586}"/>
              </a:ext>
            </a:extLst>
          </p:cNvPr>
          <p:cNvSpPr/>
          <p:nvPr/>
        </p:nvSpPr>
        <p:spPr>
          <a:xfrm>
            <a:off x="0" y="6352580"/>
            <a:ext cx="12192000" cy="516835"/>
          </a:xfrm>
          <a:prstGeom prst="rect">
            <a:avLst/>
          </a:prstGeom>
          <a:solidFill>
            <a:srgbClr val="1C3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1410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2C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F24882-A3FF-9857-925C-7D991C73AA22}"/>
              </a:ext>
            </a:extLst>
          </p:cNvPr>
          <p:cNvSpPr/>
          <p:nvPr/>
        </p:nvSpPr>
        <p:spPr>
          <a:xfrm>
            <a:off x="0" y="0"/>
            <a:ext cx="12192000" cy="1927755"/>
          </a:xfrm>
          <a:prstGeom prst="rect">
            <a:avLst/>
          </a:prstGeom>
          <a:solidFill>
            <a:srgbClr val="542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6DC8CAC-A6AB-C019-8B92-4D64CE41194B}"/>
              </a:ext>
            </a:extLst>
          </p:cNvPr>
          <p:cNvSpPr txBox="1">
            <a:spLocks/>
          </p:cNvSpPr>
          <p:nvPr/>
        </p:nvSpPr>
        <p:spPr>
          <a:xfrm>
            <a:off x="596765" y="516075"/>
            <a:ext cx="9263047" cy="825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 panose="02000503020000020003" pitchFamily="2" charset="0"/>
              </a:rPr>
              <a:t>Avoid Becoming a Victim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 panose="02000503020000020003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62AD00-3199-0176-BA7B-4E0C8C69DAA6}"/>
              </a:ext>
            </a:extLst>
          </p:cNvPr>
          <p:cNvSpPr txBox="1">
            <a:spLocks/>
          </p:cNvSpPr>
          <p:nvPr/>
        </p:nvSpPr>
        <p:spPr>
          <a:xfrm>
            <a:off x="307110" y="2439233"/>
            <a:ext cx="11577779" cy="371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 defTabSz="68580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Check the status of insurance agent/insurance company</a:t>
            </a:r>
          </a:p>
          <a:p>
            <a:pPr marL="457200" lvl="0" indent="-457200" algn="l" defTabSz="68580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chemeClr val="bg1"/>
                </a:solidFill>
              </a:rPr>
              <a:t>Answer all questions thoroughly and truthfully</a:t>
            </a:r>
          </a:p>
          <a:p>
            <a:pPr marL="457200" lvl="0" indent="-457200" algn="l" defTabSz="68580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Get everything in writing and compare policies</a:t>
            </a:r>
          </a:p>
          <a:p>
            <a:pPr marL="457200" lvl="0" indent="-457200" algn="l" defTabSz="68580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800" b="1" dirty="0">
                <a:solidFill>
                  <a:schemeClr val="bg1"/>
                </a:solidFill>
              </a:rPr>
              <a:t>ASK QUESTIONS</a:t>
            </a:r>
          </a:p>
          <a:p>
            <a:pPr marL="457200" lvl="0" indent="-457200" algn="l" defTabSz="68580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Never feel pressured or intimidated</a:t>
            </a:r>
          </a:p>
          <a:p>
            <a:pPr marL="457200" lvl="0" indent="-457200" algn="l" defTabSz="68580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Don’t sign anything you do not understand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2C3BB2-CBCC-09CB-D322-9BC38B268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812" y="136065"/>
            <a:ext cx="1594305" cy="16556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9B0746-307D-AE02-DE6F-64A3EA96875F}"/>
              </a:ext>
            </a:extLst>
          </p:cNvPr>
          <p:cNvSpPr/>
          <p:nvPr/>
        </p:nvSpPr>
        <p:spPr>
          <a:xfrm>
            <a:off x="0" y="1857765"/>
            <a:ext cx="12192000" cy="70012"/>
          </a:xfrm>
          <a:prstGeom prst="rect">
            <a:avLst/>
          </a:prstGeom>
          <a:solidFill>
            <a:srgbClr val="1C3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0EC126-73E3-316E-007B-55E982956586}"/>
              </a:ext>
            </a:extLst>
          </p:cNvPr>
          <p:cNvSpPr/>
          <p:nvPr/>
        </p:nvSpPr>
        <p:spPr>
          <a:xfrm>
            <a:off x="0" y="6352580"/>
            <a:ext cx="12192000" cy="516835"/>
          </a:xfrm>
          <a:prstGeom prst="rect">
            <a:avLst/>
          </a:prstGeom>
          <a:solidFill>
            <a:srgbClr val="1C3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51293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2C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F24882-A3FF-9857-925C-7D991C73AA22}"/>
              </a:ext>
            </a:extLst>
          </p:cNvPr>
          <p:cNvSpPr/>
          <p:nvPr/>
        </p:nvSpPr>
        <p:spPr>
          <a:xfrm>
            <a:off x="0" y="0"/>
            <a:ext cx="12192000" cy="1927755"/>
          </a:xfrm>
          <a:prstGeom prst="rect">
            <a:avLst/>
          </a:prstGeom>
          <a:solidFill>
            <a:srgbClr val="542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6DC8CAC-A6AB-C019-8B92-4D64CE41194B}"/>
              </a:ext>
            </a:extLst>
          </p:cNvPr>
          <p:cNvSpPr txBox="1">
            <a:spLocks/>
          </p:cNvSpPr>
          <p:nvPr/>
        </p:nvSpPr>
        <p:spPr>
          <a:xfrm>
            <a:off x="452386" y="516075"/>
            <a:ext cx="9263047" cy="825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 panose="02000503020000020003" pitchFamily="2" charset="0"/>
              </a:rPr>
              <a:t>Insurance Fraud Resources &amp; Contacts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 panose="02000503020000020003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62AD00-3199-0176-BA7B-4E0C8C69DAA6}"/>
              </a:ext>
            </a:extLst>
          </p:cNvPr>
          <p:cNvSpPr txBox="1">
            <a:spLocks/>
          </p:cNvSpPr>
          <p:nvPr/>
        </p:nvSpPr>
        <p:spPr>
          <a:xfrm>
            <a:off x="307110" y="2439233"/>
            <a:ext cx="11577779" cy="3716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algn="l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white"/>
                </a:solidFill>
              </a:rPr>
              <a:t>Department of Insurance</a:t>
            </a:r>
          </a:p>
          <a:p>
            <a:pPr marL="514350" lvl="1" indent="-171450" algn="l" defTabSz="685800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800-927-4357  </a:t>
            </a:r>
            <a:r>
              <a:rPr lang="en-US" sz="2800" dirty="0">
                <a:solidFill>
                  <a:prstClr val="white"/>
                </a:solidFill>
                <a:hlinkClick r:id="rId2"/>
              </a:rPr>
              <a:t>www.insurance.ca.gov</a:t>
            </a:r>
            <a:endParaRPr lang="en-US" sz="1050" dirty="0">
              <a:solidFill>
                <a:prstClr val="white"/>
              </a:solidFill>
            </a:endParaRPr>
          </a:p>
          <a:p>
            <a:pPr marL="171450" lvl="0" indent="-171450" algn="l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white"/>
                </a:solidFill>
              </a:rPr>
              <a:t>Senior Medicare Patrol</a:t>
            </a:r>
          </a:p>
          <a:p>
            <a:pPr marL="514350" lvl="1" indent="-171450" algn="l" defTabSz="685800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855-613-7080</a:t>
            </a:r>
            <a:endParaRPr lang="en-US" sz="1050" dirty="0">
              <a:solidFill>
                <a:prstClr val="white"/>
              </a:solidFill>
            </a:endParaRPr>
          </a:p>
          <a:p>
            <a:pPr marL="171450" lvl="0" indent="-171450" algn="l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white"/>
                </a:solidFill>
              </a:rPr>
              <a:t>AARP Fraud Watch Network Hotline</a:t>
            </a:r>
          </a:p>
          <a:p>
            <a:pPr marL="514350" lvl="1" indent="-171450" algn="l" defTabSz="685800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877-908-3360</a:t>
            </a:r>
            <a:endParaRPr lang="en-US" sz="1050" dirty="0">
              <a:solidFill>
                <a:prstClr val="white"/>
              </a:solidFill>
            </a:endParaRPr>
          </a:p>
          <a:p>
            <a:pPr marL="171450" lvl="0" indent="-171450" algn="l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white"/>
                </a:solidFill>
              </a:rPr>
              <a:t>Coalition Against Insurance Fraud</a:t>
            </a:r>
          </a:p>
          <a:p>
            <a:pPr marL="514350" lvl="1" indent="-171450" algn="l" defTabSz="685800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</a:rPr>
              <a:t>www.InsuranceFraud.org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2C3BB2-CBCC-09CB-D322-9BC38B268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812" y="136065"/>
            <a:ext cx="1594305" cy="16556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9B0746-307D-AE02-DE6F-64A3EA96875F}"/>
              </a:ext>
            </a:extLst>
          </p:cNvPr>
          <p:cNvSpPr/>
          <p:nvPr/>
        </p:nvSpPr>
        <p:spPr>
          <a:xfrm>
            <a:off x="0" y="1857765"/>
            <a:ext cx="12192000" cy="70012"/>
          </a:xfrm>
          <a:prstGeom prst="rect">
            <a:avLst/>
          </a:prstGeom>
          <a:solidFill>
            <a:srgbClr val="1C3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0EC126-73E3-316E-007B-55E982956586}"/>
              </a:ext>
            </a:extLst>
          </p:cNvPr>
          <p:cNvSpPr/>
          <p:nvPr/>
        </p:nvSpPr>
        <p:spPr>
          <a:xfrm>
            <a:off x="0" y="6352580"/>
            <a:ext cx="12192000" cy="516835"/>
          </a:xfrm>
          <a:prstGeom prst="rect">
            <a:avLst/>
          </a:prstGeom>
          <a:solidFill>
            <a:srgbClr val="1C3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81439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2C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F24882-A3FF-9857-925C-7D991C73AA22}"/>
              </a:ext>
            </a:extLst>
          </p:cNvPr>
          <p:cNvSpPr/>
          <p:nvPr/>
        </p:nvSpPr>
        <p:spPr>
          <a:xfrm>
            <a:off x="0" y="0"/>
            <a:ext cx="12192000" cy="1927755"/>
          </a:xfrm>
          <a:prstGeom prst="rect">
            <a:avLst/>
          </a:prstGeom>
          <a:solidFill>
            <a:srgbClr val="542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6DC8CAC-A6AB-C019-8B92-4D64CE41194B}"/>
              </a:ext>
            </a:extLst>
          </p:cNvPr>
          <p:cNvSpPr txBox="1">
            <a:spLocks/>
          </p:cNvSpPr>
          <p:nvPr/>
        </p:nvSpPr>
        <p:spPr>
          <a:xfrm>
            <a:off x="202131" y="516075"/>
            <a:ext cx="9657681" cy="825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Black" panose="02000503020000020003" pitchFamily="2" charset="0"/>
                <a:ea typeface="+mj-ea"/>
                <a:cs typeface="+mj-cs"/>
              </a:rPr>
              <a:t>Senior Resources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Black" panose="02000503020000020003" pitchFamily="2" charset="0"/>
                <a:ea typeface="+mj-ea"/>
                <a:cs typeface="+mj-cs"/>
              </a:rPr>
              <a:t> from CDI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enir Black" panose="02000503020000020003" pitchFamily="2" charset="0"/>
              <a:ea typeface="+mj-ea"/>
              <a:cs typeface="+mj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62AD00-3199-0176-BA7B-4E0C8C69DAA6}"/>
              </a:ext>
            </a:extLst>
          </p:cNvPr>
          <p:cNvSpPr txBox="1">
            <a:spLocks/>
          </p:cNvSpPr>
          <p:nvPr/>
        </p:nvSpPr>
        <p:spPr>
          <a:xfrm>
            <a:off x="669537" y="1821827"/>
            <a:ext cx="6029645" cy="371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algn="l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white"/>
                </a:solidFill>
              </a:rPr>
              <a:t>Senior Gateway </a:t>
            </a:r>
            <a:r>
              <a:rPr lang="en-US" sz="3200" dirty="0">
                <a:solidFill>
                  <a:prstClr val="white"/>
                </a:solidFill>
              </a:rPr>
              <a:t>– </a:t>
            </a:r>
            <a:r>
              <a:rPr lang="en-US" sz="3200" dirty="0">
                <a:solidFill>
                  <a:srgbClr val="FFB512"/>
                </a:solidFill>
                <a:hlinkClick r:id="rId2"/>
              </a:rPr>
              <a:t>www.seniors.insurance.ca.gov</a:t>
            </a:r>
            <a:endParaRPr lang="en-US" sz="3200" dirty="0">
              <a:solidFill>
                <a:srgbClr val="FFB512"/>
              </a:solidFill>
            </a:endParaRPr>
          </a:p>
          <a:p>
            <a:pPr marL="514350" lvl="1" indent="-171450" algn="l" defTabSz="685800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</a:rPr>
              <a:t>One-Stop Website – hosted by CDI</a:t>
            </a:r>
          </a:p>
          <a:p>
            <a:pPr marL="171450" lvl="0" indent="-171450" algn="l" defTabSz="685800" hangingPunct="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white"/>
                </a:solidFill>
              </a:rPr>
              <a:t>Senior Information Guides</a:t>
            </a:r>
          </a:p>
          <a:p>
            <a:pPr marL="514350" lvl="1" indent="-171450" algn="l" defTabSz="685800">
              <a:spcBef>
                <a:spcPts val="375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2C3BB2-CBCC-09CB-D322-9BC38B268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812" y="136065"/>
            <a:ext cx="1594305" cy="16556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9B0746-307D-AE02-DE6F-64A3EA96875F}"/>
              </a:ext>
            </a:extLst>
          </p:cNvPr>
          <p:cNvSpPr/>
          <p:nvPr/>
        </p:nvSpPr>
        <p:spPr>
          <a:xfrm>
            <a:off x="0" y="1857765"/>
            <a:ext cx="12192000" cy="70012"/>
          </a:xfrm>
          <a:prstGeom prst="rect">
            <a:avLst/>
          </a:prstGeom>
          <a:solidFill>
            <a:srgbClr val="1C3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0EC126-73E3-316E-007B-55E982956586}"/>
              </a:ext>
            </a:extLst>
          </p:cNvPr>
          <p:cNvSpPr/>
          <p:nvPr/>
        </p:nvSpPr>
        <p:spPr>
          <a:xfrm>
            <a:off x="0" y="6352580"/>
            <a:ext cx="12192000" cy="516835"/>
          </a:xfrm>
          <a:prstGeom prst="rect">
            <a:avLst/>
          </a:prstGeom>
          <a:solidFill>
            <a:srgbClr val="1C3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D62AD00-3199-0176-BA7B-4E0C8C69DAA6}"/>
              </a:ext>
            </a:extLst>
          </p:cNvPr>
          <p:cNvSpPr txBox="1">
            <a:spLocks/>
          </p:cNvSpPr>
          <p:nvPr/>
        </p:nvSpPr>
        <p:spPr>
          <a:xfrm>
            <a:off x="7188466" y="2271314"/>
            <a:ext cx="5647718" cy="371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3838" lv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68900"/>
              </a:buClr>
            </a:pPr>
            <a:r>
              <a:rPr lang="en-US" sz="3200" dirty="0">
                <a:solidFill>
                  <a:prstClr val="white"/>
                </a:solidFill>
                <a:latin typeface="Avenir Book" panose="02000503020000020003" pitchFamily="2" charset="0"/>
              </a:rPr>
              <a:t>Follow QR Code: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4221" t="3385" r="3111" b="5692"/>
          <a:stretch/>
        </p:blipFill>
        <p:spPr>
          <a:xfrm rot="20426254">
            <a:off x="1698842" y="4389348"/>
            <a:ext cx="1100036" cy="15590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4009" r="4535"/>
          <a:stretch/>
        </p:blipFill>
        <p:spPr>
          <a:xfrm rot="676950">
            <a:off x="3667403" y="4518152"/>
            <a:ext cx="1103936" cy="16422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667" y="2902576"/>
            <a:ext cx="2621658" cy="262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48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294</Words>
  <Application>Microsoft Office PowerPoint</Application>
  <PresentationFormat>Widescreen</PresentationFormat>
  <Paragraphs>64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Avenir Black</vt:lpstr>
      <vt:lpstr>Avenir Book</vt:lpstr>
      <vt:lpstr>Calibri</vt:lpstr>
      <vt:lpstr>Calibri Light</vt:lpstr>
      <vt:lpstr>Wingdings</vt:lpstr>
      <vt:lpstr>Office Theme</vt:lpstr>
      <vt:lpstr>CALIFORNIA DEPARTMENT  OF INSURANCE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 Department  of Insurance</dc:title>
  <dc:creator>Natalia Correal</dc:creator>
  <cp:lastModifiedBy>Bykowsky, Mary Beth</cp:lastModifiedBy>
  <cp:revision>58</cp:revision>
  <dcterms:created xsi:type="dcterms:W3CDTF">2022-05-17T17:54:24Z</dcterms:created>
  <dcterms:modified xsi:type="dcterms:W3CDTF">2023-11-02T19:58:45Z</dcterms:modified>
</cp:coreProperties>
</file>