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31" r:id="rId2"/>
  </p:sldMasterIdLst>
  <p:notesMasterIdLst>
    <p:notesMasterId r:id="rId15"/>
  </p:notesMasterIdLst>
  <p:handoutMasterIdLst>
    <p:handoutMasterId r:id="rId16"/>
  </p:handoutMasterIdLst>
  <p:sldIdLst>
    <p:sldId id="265" r:id="rId3"/>
    <p:sldId id="6356" r:id="rId4"/>
    <p:sldId id="6338" r:id="rId5"/>
    <p:sldId id="6337" r:id="rId6"/>
    <p:sldId id="6311" r:id="rId7"/>
    <p:sldId id="6342" r:id="rId8"/>
    <p:sldId id="256" r:id="rId9"/>
    <p:sldId id="6357" r:id="rId10"/>
    <p:sldId id="282" r:id="rId11"/>
    <p:sldId id="6115" r:id="rId12"/>
    <p:sldId id="294" r:id="rId13"/>
    <p:sldId id="6339" r:id="rId14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1A1E2D"/>
    <a:srgbClr val="C58F07"/>
    <a:srgbClr val="F7B918"/>
    <a:srgbClr val="0049B4"/>
    <a:srgbClr val="D4BF8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79232" autoAdjust="0"/>
  </p:normalViewPr>
  <p:slideViewPr>
    <p:cSldViewPr snapToGrid="0">
      <p:cViewPr varScale="1">
        <p:scale>
          <a:sx n="70" d="100"/>
          <a:sy n="70" d="100"/>
        </p:scale>
        <p:origin x="63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FE2BB-5A90-44D7-B4FC-0C3CF7F5D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FD827-23F4-415E-9227-EAF9BBB300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54DE7-6B17-4667-ACAB-F30133EA7220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19918-957D-4AD4-B6D6-99214EF406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084DF-1FC9-4561-994C-D3FF76F6ED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80BE9-85FE-4EB5-AB9C-FDAFE711C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41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92FD2-66F1-4FD6-81D7-FD642992018A}" type="datetimeFigureOut">
              <a:rPr lang="en-PK" smtClean="0"/>
              <a:t>11/02/2023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709E4-6B30-4EC1-A46F-CAC727E71A34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045805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9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13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0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0">
              <a:buFont typeface="Arial" panose="020B0604020202020204" pitchFamily="34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455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8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1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over briefly – </a:t>
            </a:r>
            <a:r>
              <a:rPr lang="en-US" b="1" dirty="0"/>
              <a:t>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5FD709E4-6B30-4EC1-A46F-CAC727E71A34}" type="slidenum">
              <a:rPr lang="en-PK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10</a:t>
            </a:fld>
            <a:endParaRPr lang="en-PK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790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0DA4D-E349-46F8-B8BD-B91F7F44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7D303-F3B0-4C20-87AB-7DEE90B8F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7417D-EE21-4EE2-92A8-9999FAA7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4A6C3-F1B4-4525-86C3-9F400F2C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6C67-97C6-405A-B8D7-44E484E49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318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7493-06E4-4CBB-B14D-7A774DF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BBE2E-C5FB-4CF5-A687-63608B681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C3CF6-EA7E-4CBE-AC2E-3AF264D1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F548-7E8B-4DFC-96F6-7B1845B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4C7D2-4465-4BEC-AB24-2001F757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918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452DA-8DC4-4D47-9365-D9C4EAF28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BC503-8271-4630-9922-105F5B8E4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5725E-BC7F-43F6-9C3B-DA65727E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8C53-0C66-4858-962F-3A8CF0D2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DB134-62EC-4D57-97D1-D5F569D1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1929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713EC-503B-4973-9B8B-7283C3B8D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54A2BA-06DE-492D-AB5C-E51D977EEE64}"/>
              </a:ext>
            </a:extLst>
          </p:cNvPr>
          <p:cNvSpPr/>
          <p:nvPr userDrawn="1"/>
        </p:nvSpPr>
        <p:spPr>
          <a:xfrm>
            <a:off x="0" y="5494214"/>
            <a:ext cx="12193555" cy="13676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DFDCEE1-B8D3-4B01-B2B7-D30F8B307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0837" y="1367635"/>
            <a:ext cx="10515600" cy="2185645"/>
          </a:xfr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0F5390-CB26-44A3-A8A5-E130DF670D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3459" y="3820251"/>
            <a:ext cx="7883525" cy="915875"/>
          </a:xfrm>
        </p:spPr>
        <p:txBody>
          <a:bodyPr anchor="ctr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2016F-77D8-407F-B4CC-EE63E195C6BB}"/>
              </a:ext>
            </a:extLst>
          </p:cNvPr>
          <p:cNvGrpSpPr/>
          <p:nvPr userDrawn="1"/>
        </p:nvGrpSpPr>
        <p:grpSpPr>
          <a:xfrm>
            <a:off x="7351251" y="5751451"/>
            <a:ext cx="4375994" cy="598899"/>
            <a:chOff x="3341462" y="5733194"/>
            <a:chExt cx="4375994" cy="5988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DB2C30-0C2D-49D4-98DD-5BEDBA470B7D}"/>
                </a:ext>
              </a:extLst>
            </p:cNvPr>
            <p:cNvSpPr txBox="1"/>
            <p:nvPr userDrawn="1"/>
          </p:nvSpPr>
          <p:spPr>
            <a:xfrm>
              <a:off x="3341462" y="5733194"/>
              <a:ext cx="43759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002D72"/>
                  </a:solidFill>
                  <a:latin typeface="Century Gothic" panose="020B0502020202020204" pitchFamily="34" charset="0"/>
                </a:rPr>
                <a:t>PROTECTING </a:t>
              </a:r>
              <a:r>
                <a:rPr lang="en-US" sz="2000" b="1">
                  <a:solidFill>
                    <a:srgbClr val="002D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CONSUMERS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A34D21-9624-42C1-AB92-9A089848194A}"/>
                </a:ext>
              </a:extLst>
            </p:cNvPr>
            <p:cNvSpPr txBox="1"/>
            <p:nvPr userDrawn="1"/>
          </p:nvSpPr>
          <p:spPr>
            <a:xfrm>
              <a:off x="3656828" y="5962761"/>
              <a:ext cx="4060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>
                  <a:solidFill>
                    <a:srgbClr val="002D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FOSTERING TRUST &amp; INNOVATION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AF82F6C-3579-41CC-85B0-10DC3A0580CB}"/>
              </a:ext>
            </a:extLst>
          </p:cNvPr>
          <p:cNvSpPr/>
          <p:nvPr userDrawn="1"/>
        </p:nvSpPr>
        <p:spPr>
          <a:xfrm>
            <a:off x="-1557" y="5434110"/>
            <a:ext cx="12193555" cy="62564"/>
          </a:xfrm>
          <a:prstGeom prst="rect">
            <a:avLst/>
          </a:prstGeom>
          <a:solidFill>
            <a:srgbClr val="AA8A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19F9DF-8A6F-44A7-BFB0-DE6B71E71D65}"/>
              </a:ext>
            </a:extLst>
          </p:cNvPr>
          <p:cNvSpPr txBox="1"/>
          <p:nvPr userDrawn="1"/>
        </p:nvSpPr>
        <p:spPr>
          <a:xfrm>
            <a:off x="9828816" y="6233890"/>
            <a:ext cx="180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AA8A00"/>
                </a:solidFill>
              </a:rPr>
              <a:t>www.DFPI.ca.gov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633220-037D-491C-BB86-9A3CA8E15D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61" y="5855753"/>
            <a:ext cx="4995071" cy="6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O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577842" y="243841"/>
            <a:ext cx="6614159" cy="6614160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749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A676D-BFBE-4CED-85E4-13A68FBAA2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28873" y="1249514"/>
            <a:ext cx="4193887" cy="4193887"/>
          </a:xfrm>
          <a:prstGeom prst="flowChartConnector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  <a:effectLst>
            <a:outerShdw blurRad="215900" dist="50800" dir="8100000" algn="tr" rotWithShape="0">
              <a:prstClr val="black">
                <a:alpha val="37000"/>
              </a:prstClr>
            </a:outerShdw>
          </a:effectLst>
        </p:spPr>
        <p:txBody>
          <a:bodyPr anchor="ctr"/>
          <a:lstStyle>
            <a:lvl1pPr>
              <a:defRPr lang="en-US" sz="1400"/>
            </a:lvl1pPr>
          </a:lstStyle>
          <a:p>
            <a:pPr lvl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7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05139-E2F7-B1B8-59E9-CC5E2373B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5F566-0646-10E0-AADF-AE80A1861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6DF2C-C72A-622F-FEE7-FC39EB55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149D-9C13-7473-724B-3B212D743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E068-0BC6-078F-7BB8-47DC8B91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0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CF1E-2C86-55CD-EBDB-22AB5905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D4DF4-E943-4CE6-7FFA-C18E7EDE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E03E5-5B22-AFC0-72B7-74CF3512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60236-1E8C-6CE5-B057-E05184E2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27078-A2D5-5188-C7E8-940CA7A1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15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27BC-6635-D2F2-F4B1-BECEF146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6D8C2-A20A-3179-C23D-9BB44CB8C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881DF-6117-EE90-0E77-E5CDF15D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BE482-FCD7-E102-5D30-8B3DF555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DA9F1-9B97-08F7-D86C-A6584745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8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26F2-0316-5E3F-C52F-7BEA21C6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F9937-34F2-391C-AF50-FCECB525B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DD766-3786-8EDE-0CA7-D26942329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C724C-2388-FE2D-835F-ECB03374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E7B69-295A-296A-8554-EC323400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A013E-E946-BFFC-0FD0-05C3C1E7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0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A4F2-FCA5-7A5B-9F50-2ED5849B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491A4-7513-F204-8658-3F5C5F33B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BDAEB-85AC-D849-FFBE-4DF99894E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64684-6372-6150-20FC-EDDA19C2C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743D1-B140-D2F0-BB51-10C65E92C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65D7B-15D4-261A-8513-FEF66BFF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705F0-4013-4289-7F03-CA3BB1B7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FB77E-3D22-4883-7668-80CC0368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8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8C182-C1A0-4572-AE20-4A95FE92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780BA-9FB3-4A55-9420-3845EB6F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38381-5A82-4FFA-BE64-DB9C06218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94C1-AA13-4D88-A39A-624B3130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DF0AD-F69A-426A-A941-115C4B81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6214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D846-6EC2-0F9A-546A-77A28D4A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05406-40D0-E16C-7A2C-6D9C372F4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BFA85-C07A-7C39-D6FA-7ACCC679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C9066-7C8F-9197-F05E-64DFC6DBB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3A605-F4E7-1E9E-9B3F-71426A03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B803C-4940-26A7-52B2-495E03F36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9846F-2204-3EDC-95BB-B84826F7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7184-40B5-D4CD-D021-EA53FAB8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EA33-4379-094E-BFA0-43ED230A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7701B-FAAF-83A1-2C91-78EEEF2A3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ABF11-27D4-3B6B-A095-1E0C4C76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69FD0-B8ED-16F6-0075-436520B5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1A15B-EA07-1AD8-5E7C-7D6F742E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35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72F0-B49D-F0C0-7765-6ECB7D46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67EABE-DB50-D0BE-F8C5-DEBED35F7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F8E08-5878-C7A8-BFD8-30C6D5D17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00D75-A974-651A-077E-C1B3F202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A9760-ED11-7D63-22C0-6AE036E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3F0FB-3D54-E880-3130-D0E8FAE0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9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39AF7-BF1C-D62A-28E7-7C6A144A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2A779-5B15-CB96-D9A4-617B1486E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8058D-B4BE-8340-5BBE-C54B9F35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AB459-14B3-C2F9-5810-1863F1A5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CFA28-03F4-E084-4893-8FDC0FA6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8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7E74A-E68B-A3FE-6280-395AD55D0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0D18B-A353-04B8-2337-5F1341473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481F-1496-0EA3-5A42-D34A1191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B868F-0E28-27AF-CEBE-1EE60285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50A58-0F2C-D39E-C162-634305D3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5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5DB0-615B-401D-B04B-206B13AC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B4961-FB4C-4239-9B39-559767886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7401-8302-44BE-8329-E941E70A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0E0A-8E68-4BD8-B5C5-D01D822E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5B4B-AD91-441C-8F99-A3008A720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745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253D-776C-45B6-BCEA-F46AA2E4A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F590-5067-4D80-B6BB-84E5B394D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306001-AE05-4CBF-90C7-D1CFCE1A6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347E7-0C1E-4535-8BAD-6F02A5B4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7FCCA-9AEC-4DE5-98F3-5321C3F1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751C1-85A3-4CA2-837A-ACEFF0FF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923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BD66-24C9-45D6-8C4E-B9726E274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8DEF6-E301-4E65-A58D-617D40A69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E6CED-D965-47E5-ABC3-7EEE8C106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2763BC-23D8-4A1B-9460-73BCA587A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093C2-D91E-4E91-9E55-3D83AD4EB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2A5F3-75B4-45AC-A760-892444A0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0EA686-A9E6-472B-84D2-F0258488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49B90-8A70-4C7F-A5E6-B7EB8CA7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722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82AE5-D24E-42D8-8DA8-D6029091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9D37B-789B-4A1D-943C-0954F554F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15006-CAB6-4197-9BF4-02BB315B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DD3BB-F8A8-4299-892E-63DD63919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0846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9A793-0327-4ED2-9307-61053A18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6D777-4B95-41AB-A781-3A3E89FE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CCC21-ED85-45DE-9B53-B5B97C55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0470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FA49-931B-48EC-915C-0109FA78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35D9-1BCE-4095-B6A6-0D8B23ED8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7EBE66-C8B3-4CEE-A94C-682804680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A4497-F8C8-4CAE-AABF-092A577D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05BE2-3E39-414C-AA48-9361C2AD6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B3844-79C2-4040-8277-FE43C651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964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C0C1E-881D-491A-A154-0C19E38B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2231F-ED19-443C-B347-C99EC6933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A7E7F-B406-49F0-ADFD-0778EB9DD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79872-B96B-4636-88D0-213C1968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DD88E-2C72-4AD3-A653-3897C8E2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0DD07-C08F-429D-9C7B-A223BA3F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D876D-C4F3-432C-A9CF-0D59C163FDED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7356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21145E-6604-45E2-95F7-10F0E499C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5" r="56167"/>
          <a:stretch/>
        </p:blipFill>
        <p:spPr>
          <a:xfrm rot="9128358">
            <a:off x="11476595" y="-512382"/>
            <a:ext cx="1109223" cy="1418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F62B93-35C7-474D-9C5A-9AE7F803079B}"/>
              </a:ext>
            </a:extLst>
          </p:cNvPr>
          <p:cNvSpPr/>
          <p:nvPr userDrawn="1"/>
        </p:nvSpPr>
        <p:spPr>
          <a:xfrm>
            <a:off x="0" y="6795002"/>
            <a:ext cx="4059936" cy="629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6A4A5D-679A-4E11-83CA-A1EA37AB17DA}"/>
              </a:ext>
            </a:extLst>
          </p:cNvPr>
          <p:cNvSpPr/>
          <p:nvPr userDrawn="1"/>
        </p:nvSpPr>
        <p:spPr>
          <a:xfrm>
            <a:off x="4059936" y="6795002"/>
            <a:ext cx="4059936" cy="629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261742-7AE8-4FA9-8F2D-75A0EFE66AE3}"/>
              </a:ext>
            </a:extLst>
          </p:cNvPr>
          <p:cNvSpPr/>
          <p:nvPr userDrawn="1"/>
        </p:nvSpPr>
        <p:spPr>
          <a:xfrm>
            <a:off x="8119872" y="6795002"/>
            <a:ext cx="4072128" cy="62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FDE51F-BB31-4A49-9089-D40F60C84376}"/>
              </a:ext>
            </a:extLst>
          </p:cNvPr>
          <p:cNvCxnSpPr>
            <a:cxnSpLocks/>
          </p:cNvCxnSpPr>
          <p:nvPr userDrawn="1"/>
        </p:nvCxnSpPr>
        <p:spPr>
          <a:xfrm>
            <a:off x="0" y="6734939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3E3FA3E-D12F-4D2D-9AB4-E294626915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" y="6349063"/>
            <a:ext cx="2354988" cy="3264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508145-A104-4116-B658-F45850BC2A93}"/>
              </a:ext>
            </a:extLst>
          </p:cNvPr>
          <p:cNvSpPr txBox="1"/>
          <p:nvPr userDrawn="1"/>
        </p:nvSpPr>
        <p:spPr>
          <a:xfrm>
            <a:off x="11687940" y="6432759"/>
            <a:ext cx="43473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E16953A5-9CA3-486F-A0BE-61E3C8729CD4}" type="slidenum">
              <a:rPr lang="en-US" sz="1600" smtClean="0">
                <a:solidFill>
                  <a:schemeClr val="accent1"/>
                </a:solidFill>
              </a:rPr>
              <a:t>‹#›</a:t>
            </a:fld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1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97" r:id="rId12"/>
    <p:sldLayoutId id="2147483816" r:id="rId13"/>
    <p:sldLayoutId id="2147483817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D0886-9ADC-5CE8-C67D-50A4E8D5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27388-308A-AFF9-A003-8F9293715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BE09B-C0C6-FC15-121C-62FD80C72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0F35-4EC5-45F9-8D43-2FE22F7D195F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3EF4D-71E1-B94D-CBD1-86E8DB967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9F3EF-1EC3-B9E0-C08C-B6B02BFAB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D1C7E-E1CF-4821-AC2C-14FD7835B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9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inyurl.com/dfpisurvey4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fpi.ca.gov/subscribe/" TargetMode="External"/><Relationship Id="rId5" Type="http://schemas.openxmlformats.org/officeDocument/2006/relationships/hyperlink" Target="mailto:Ask.DFPI@dfpi.ca.gov" TargetMode="External"/><Relationship Id="rId4" Type="http://schemas.openxmlformats.org/officeDocument/2006/relationships/hyperlink" Target="https://dfpi.ca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pi.ca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eg"/><Relationship Id="rId4" Type="http://schemas.openxmlformats.org/officeDocument/2006/relationships/hyperlink" Target="mailto:Fernando.Ponce@dfpi.c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pi.ca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sumer.ftc.gov/features/pass-it-on/impersonator-scams/grandkid-scam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50EF-696F-4A75-B93A-108C8DEE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21" y="508991"/>
            <a:ext cx="10515600" cy="218564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br>
              <a:rPr lang="en-US" sz="6600" dirty="0"/>
            </a:br>
            <a:r>
              <a:rPr lang="en-US" sz="6600" dirty="0"/>
              <a:t>Protect Yourself From Fraud</a:t>
            </a:r>
            <a:br>
              <a:rPr lang="en-US" sz="6600" dirty="0"/>
            </a:b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1C488-13CB-4070-AA83-6082AA4C4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Sally Westlake, Targeted Outreach Specialist</a:t>
            </a:r>
          </a:p>
        </p:txBody>
      </p:sp>
    </p:spTree>
    <p:extLst>
      <p:ext uri="{BB962C8B-B14F-4D97-AF65-F5344CB8AC3E}">
        <p14:creationId xmlns:p14="http://schemas.microsoft.com/office/powerpoint/2010/main" val="24614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E0EE47-F3BD-42ED-89EB-4FA697FB18C4}"/>
              </a:ext>
            </a:extLst>
          </p:cNvPr>
          <p:cNvSpPr txBox="1">
            <a:spLocks/>
          </p:cNvSpPr>
          <p:nvPr/>
        </p:nvSpPr>
        <p:spPr>
          <a:xfrm>
            <a:off x="159198" y="924002"/>
            <a:ext cx="6903518" cy="5476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 marL="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Never give personal information unless YOU initiated the contact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Unknown calls/numbers – Don’t answer or Hang up!</a:t>
            </a:r>
          </a:p>
          <a:p>
            <a:pPr lvl="1">
              <a:spcBef>
                <a:spcPts val="1000"/>
              </a:spcBef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Don’t return phone calls left on voice message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GOVERNMENT AGENCIES DO NOT CALL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Don’t click on links sent via text/email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Monitor &amp; Freeze Your Credit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 NOT send money via gift card, wire transfer, cryptocurrency</a:t>
            </a: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Verify there is an issue</a:t>
            </a:r>
            <a:r>
              <a:rPr kumimoji="0" lang="en-US" sz="22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 GO TO THE SOURCE YOURSELF</a:t>
            </a:r>
          </a:p>
          <a:p>
            <a:pPr marL="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cs typeface="+mn-cs"/>
            </a:endParaRPr>
          </a:p>
        </p:txBody>
      </p:sp>
      <p:pic>
        <p:nvPicPr>
          <p:cNvPr id="1028" name="Picture 4" descr="Fraud Prevention">
            <a:extLst>
              <a:ext uri="{FF2B5EF4-FFF2-40B4-BE49-F238E27FC236}">
                <a16:creationId xmlns:a16="http://schemas.microsoft.com/office/drawing/2014/main" id="{4B933205-8C3E-7688-87F7-57152334C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r="10194"/>
          <a:stretch/>
        </p:blipFill>
        <p:spPr bwMode="auto">
          <a:xfrm>
            <a:off x="6912535" y="1004928"/>
            <a:ext cx="5250902" cy="53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BC8941F-8BD1-2A36-1D79-ECB3718CA5C7}"/>
              </a:ext>
            </a:extLst>
          </p:cNvPr>
          <p:cNvSpPr/>
          <p:nvPr/>
        </p:nvSpPr>
        <p:spPr>
          <a:xfrm>
            <a:off x="-3047" y="9490"/>
            <a:ext cx="12166484" cy="995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What Can You Do?</a:t>
            </a:r>
          </a:p>
        </p:txBody>
      </p:sp>
    </p:spTree>
    <p:extLst>
      <p:ext uri="{BB962C8B-B14F-4D97-AF65-F5344CB8AC3E}">
        <p14:creationId xmlns:p14="http://schemas.microsoft.com/office/powerpoint/2010/main" val="10810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9">
            <a:extLst>
              <a:ext uri="{FF2B5EF4-FFF2-40B4-BE49-F238E27FC236}">
                <a16:creationId xmlns:a16="http://schemas.microsoft.com/office/drawing/2014/main" id="{9243D6B6-F373-6E84-35E1-462A6A847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7615" y="1196232"/>
            <a:ext cx="4076311" cy="3892103"/>
          </a:xfrm>
          <a:prstGeom prst="ellipse">
            <a:avLst/>
          </a:prstGeom>
          <a:solidFill>
            <a:schemeClr val="accent1"/>
          </a:solidFill>
          <a:ln w="292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 descr="A group of skyscrapers in a city&#10;&#10;Description automatically generated with low confidence">
            <a:extLst>
              <a:ext uri="{FF2B5EF4-FFF2-40B4-BE49-F238E27FC236}">
                <a16:creationId xmlns:a16="http://schemas.microsoft.com/office/drawing/2014/main" id="{9E9DBFD6-EFDB-42D8-8FB3-935B8563E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074" y="896645"/>
            <a:ext cx="10380954" cy="501588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DEDC375-F8BF-4D08-81A2-BADD57765AC2}"/>
              </a:ext>
            </a:extLst>
          </p:cNvPr>
          <p:cNvSpPr/>
          <p:nvPr/>
        </p:nvSpPr>
        <p:spPr>
          <a:xfrm>
            <a:off x="948197" y="896645"/>
            <a:ext cx="10380955" cy="501588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6D8837-D872-4F81-B6D1-5A24BABCAF06}"/>
              </a:ext>
            </a:extLst>
          </p:cNvPr>
          <p:cNvSpPr/>
          <p:nvPr/>
        </p:nvSpPr>
        <p:spPr>
          <a:xfrm>
            <a:off x="0" y="1367161"/>
            <a:ext cx="6204859" cy="62506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2C842-D23B-4904-A013-28EADF980B22}"/>
              </a:ext>
            </a:extLst>
          </p:cNvPr>
          <p:cNvSpPr txBox="1"/>
          <p:nvPr/>
        </p:nvSpPr>
        <p:spPr>
          <a:xfrm>
            <a:off x="2429634" y="2228590"/>
            <a:ext cx="79970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2D72"/>
              </a:buClr>
            </a:pPr>
            <a:r>
              <a:rPr lang="en-US" sz="2000" dirty="0">
                <a:solidFill>
                  <a:schemeClr val="bg1"/>
                </a:solidFill>
                <a:cs typeface="Segoe UI" panose="020B0502040204020203" pitchFamily="34" charset="0"/>
              </a:rPr>
              <a:t>Learn About Us: </a:t>
            </a:r>
            <a:r>
              <a:rPr lang="en-US" sz="2000" dirty="0">
                <a:solidFill>
                  <a:schemeClr val="bg1"/>
                </a:solidFill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https://DFPI.ca.gov</a:t>
            </a:r>
            <a:endParaRPr 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F24BB5-4C15-4EDB-93DD-51C2D7DB5EE4}"/>
              </a:ext>
            </a:extLst>
          </p:cNvPr>
          <p:cNvGrpSpPr/>
          <p:nvPr/>
        </p:nvGrpSpPr>
        <p:grpSpPr>
          <a:xfrm rot="16200000">
            <a:off x="2123987" y="2276452"/>
            <a:ext cx="267670" cy="267670"/>
            <a:chOff x="5931582" y="4864782"/>
            <a:chExt cx="328836" cy="3288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592452-D1E9-453B-992E-4C10FC9A85CC}"/>
                </a:ext>
              </a:extLst>
            </p:cNvPr>
            <p:cNvSpPr/>
            <p:nvPr/>
          </p:nvSpPr>
          <p:spPr>
            <a:xfrm>
              <a:off x="5931582" y="4864782"/>
              <a:ext cx="328836" cy="328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76200" dir="5400000" sx="88000" sy="88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74C40CCE-5476-4757-8C0F-D8C178C9F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567" y="4984205"/>
              <a:ext cx="167285" cy="99573"/>
            </a:xfrm>
            <a:custGeom>
              <a:avLst/>
              <a:gdLst>
                <a:gd name="T0" fmla="*/ 124988 w 303"/>
                <a:gd name="T1" fmla="*/ 23946 h 179"/>
                <a:gd name="T2" fmla="*/ 124988 w 303"/>
                <a:gd name="T3" fmla="*/ 23946 h 179"/>
                <a:gd name="T4" fmla="*/ 74377 w 303"/>
                <a:gd name="T5" fmla="*/ 74941 h 179"/>
                <a:gd name="T6" fmla="*/ 66455 w 303"/>
                <a:gd name="T7" fmla="*/ 78932 h 179"/>
                <a:gd name="T8" fmla="*/ 58973 w 303"/>
                <a:gd name="T9" fmla="*/ 74941 h 179"/>
                <a:gd name="T10" fmla="*/ 8362 w 303"/>
                <a:gd name="T11" fmla="*/ 23946 h 179"/>
                <a:gd name="T12" fmla="*/ 8362 w 303"/>
                <a:gd name="T13" fmla="*/ 8425 h 179"/>
                <a:gd name="T14" fmla="*/ 23765 w 303"/>
                <a:gd name="T15" fmla="*/ 8425 h 179"/>
                <a:gd name="T16" fmla="*/ 66455 w 303"/>
                <a:gd name="T17" fmla="*/ 47448 h 179"/>
                <a:gd name="T18" fmla="*/ 109145 w 303"/>
                <a:gd name="T19" fmla="*/ 8425 h 179"/>
                <a:gd name="T20" fmla="*/ 124988 w 303"/>
                <a:gd name="T21" fmla="*/ 8425 h 179"/>
                <a:gd name="T22" fmla="*/ 124988 w 303"/>
                <a:gd name="T23" fmla="*/ 23946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179">
                  <a:moveTo>
                    <a:pt x="284" y="54"/>
                  </a:moveTo>
                  <a:lnTo>
                    <a:pt x="284" y="54"/>
                  </a:lnTo>
                  <a:cubicBezTo>
                    <a:pt x="275" y="72"/>
                    <a:pt x="169" y="169"/>
                    <a:pt x="169" y="169"/>
                  </a:cubicBezTo>
                  <a:cubicBezTo>
                    <a:pt x="169" y="178"/>
                    <a:pt x="160" y="178"/>
                    <a:pt x="151" y="178"/>
                  </a:cubicBezTo>
                  <a:cubicBezTo>
                    <a:pt x="142" y="178"/>
                    <a:pt x="134" y="178"/>
                    <a:pt x="134" y="169"/>
                  </a:cubicBezTo>
                  <a:cubicBezTo>
                    <a:pt x="134" y="169"/>
                    <a:pt x="27" y="72"/>
                    <a:pt x="19" y="54"/>
                  </a:cubicBezTo>
                  <a:cubicBezTo>
                    <a:pt x="10" y="44"/>
                    <a:pt x="0" y="28"/>
                    <a:pt x="19" y="19"/>
                  </a:cubicBezTo>
                  <a:cubicBezTo>
                    <a:pt x="27" y="9"/>
                    <a:pt x="45" y="0"/>
                    <a:pt x="54" y="19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7" y="0"/>
                    <a:pt x="275" y="9"/>
                    <a:pt x="284" y="19"/>
                  </a:cubicBezTo>
                  <a:cubicBezTo>
                    <a:pt x="302" y="28"/>
                    <a:pt x="302" y="44"/>
                    <a:pt x="284" y="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0B19EC-F3BA-452E-B36D-420AA53ED515}"/>
              </a:ext>
            </a:extLst>
          </p:cNvPr>
          <p:cNvSpPr txBox="1"/>
          <p:nvPr/>
        </p:nvSpPr>
        <p:spPr>
          <a:xfrm>
            <a:off x="2454979" y="2874674"/>
            <a:ext cx="79970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Segoe UI" panose="020B0502040204020203" pitchFamily="34" charset="0"/>
              </a:rPr>
              <a:t>Call Us: (866) 275-2677</a:t>
            </a:r>
          </a:p>
          <a:p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55346B-F1C7-4722-A9D3-D6B961F4FFDA}"/>
              </a:ext>
            </a:extLst>
          </p:cNvPr>
          <p:cNvGrpSpPr/>
          <p:nvPr/>
        </p:nvGrpSpPr>
        <p:grpSpPr>
          <a:xfrm rot="16200000">
            <a:off x="2136172" y="2935208"/>
            <a:ext cx="267670" cy="267670"/>
            <a:chOff x="5931582" y="4864782"/>
            <a:chExt cx="328836" cy="3288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0BF7299-8AF6-42A8-8393-001D23EE9CAB}"/>
                </a:ext>
              </a:extLst>
            </p:cNvPr>
            <p:cNvSpPr/>
            <p:nvPr/>
          </p:nvSpPr>
          <p:spPr>
            <a:xfrm>
              <a:off x="5931582" y="4864782"/>
              <a:ext cx="328836" cy="328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76200" dir="5400000" sx="88000" sy="88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FF96A91A-AE2D-4CC6-B807-04D1B0695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567" y="4984205"/>
              <a:ext cx="167285" cy="99573"/>
            </a:xfrm>
            <a:custGeom>
              <a:avLst/>
              <a:gdLst>
                <a:gd name="T0" fmla="*/ 124988 w 303"/>
                <a:gd name="T1" fmla="*/ 23946 h 179"/>
                <a:gd name="T2" fmla="*/ 124988 w 303"/>
                <a:gd name="T3" fmla="*/ 23946 h 179"/>
                <a:gd name="T4" fmla="*/ 74377 w 303"/>
                <a:gd name="T5" fmla="*/ 74941 h 179"/>
                <a:gd name="T6" fmla="*/ 66455 w 303"/>
                <a:gd name="T7" fmla="*/ 78932 h 179"/>
                <a:gd name="T8" fmla="*/ 58973 w 303"/>
                <a:gd name="T9" fmla="*/ 74941 h 179"/>
                <a:gd name="T10" fmla="*/ 8362 w 303"/>
                <a:gd name="T11" fmla="*/ 23946 h 179"/>
                <a:gd name="T12" fmla="*/ 8362 w 303"/>
                <a:gd name="T13" fmla="*/ 8425 h 179"/>
                <a:gd name="T14" fmla="*/ 23765 w 303"/>
                <a:gd name="T15" fmla="*/ 8425 h 179"/>
                <a:gd name="T16" fmla="*/ 66455 w 303"/>
                <a:gd name="T17" fmla="*/ 47448 h 179"/>
                <a:gd name="T18" fmla="*/ 109145 w 303"/>
                <a:gd name="T19" fmla="*/ 8425 h 179"/>
                <a:gd name="T20" fmla="*/ 124988 w 303"/>
                <a:gd name="T21" fmla="*/ 8425 h 179"/>
                <a:gd name="T22" fmla="*/ 124988 w 303"/>
                <a:gd name="T23" fmla="*/ 23946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179">
                  <a:moveTo>
                    <a:pt x="284" y="54"/>
                  </a:moveTo>
                  <a:lnTo>
                    <a:pt x="284" y="54"/>
                  </a:lnTo>
                  <a:cubicBezTo>
                    <a:pt x="275" y="72"/>
                    <a:pt x="169" y="169"/>
                    <a:pt x="169" y="169"/>
                  </a:cubicBezTo>
                  <a:cubicBezTo>
                    <a:pt x="169" y="178"/>
                    <a:pt x="160" y="178"/>
                    <a:pt x="151" y="178"/>
                  </a:cubicBezTo>
                  <a:cubicBezTo>
                    <a:pt x="142" y="178"/>
                    <a:pt x="134" y="178"/>
                    <a:pt x="134" y="169"/>
                  </a:cubicBezTo>
                  <a:cubicBezTo>
                    <a:pt x="134" y="169"/>
                    <a:pt x="27" y="72"/>
                    <a:pt x="19" y="54"/>
                  </a:cubicBezTo>
                  <a:cubicBezTo>
                    <a:pt x="10" y="44"/>
                    <a:pt x="0" y="28"/>
                    <a:pt x="19" y="19"/>
                  </a:cubicBezTo>
                  <a:cubicBezTo>
                    <a:pt x="27" y="9"/>
                    <a:pt x="45" y="0"/>
                    <a:pt x="54" y="19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7" y="0"/>
                    <a:pt x="275" y="9"/>
                    <a:pt x="284" y="19"/>
                  </a:cubicBezTo>
                  <a:cubicBezTo>
                    <a:pt x="302" y="28"/>
                    <a:pt x="302" y="44"/>
                    <a:pt x="284" y="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EE5B30C-7D36-4060-AE46-0D105A816A51}"/>
              </a:ext>
            </a:extLst>
          </p:cNvPr>
          <p:cNvSpPr txBox="1"/>
          <p:nvPr/>
        </p:nvSpPr>
        <p:spPr>
          <a:xfrm>
            <a:off x="2454979" y="3496062"/>
            <a:ext cx="5672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Segoe UI" panose="020B0502040204020203" pitchFamily="34" charset="0"/>
              </a:rPr>
              <a:t>Email Us: </a:t>
            </a:r>
            <a:r>
              <a:rPr lang="en-US" sz="2000" dirty="0">
                <a:solidFill>
                  <a:schemeClr val="bg1"/>
                </a:solidFill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Ask.DFPI@dfpi.ca.gov</a:t>
            </a:r>
            <a:endParaRPr 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EB0E70-62C1-4469-9B21-6BF626F6FBBB}"/>
              </a:ext>
            </a:extLst>
          </p:cNvPr>
          <p:cNvGrpSpPr/>
          <p:nvPr/>
        </p:nvGrpSpPr>
        <p:grpSpPr>
          <a:xfrm rot="16200000">
            <a:off x="2157440" y="3562666"/>
            <a:ext cx="267670" cy="267670"/>
            <a:chOff x="5931582" y="4864782"/>
            <a:chExt cx="328836" cy="3288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2985A43-EFC1-45F1-BF15-5076CF2D8F8C}"/>
                </a:ext>
              </a:extLst>
            </p:cNvPr>
            <p:cNvSpPr/>
            <p:nvPr/>
          </p:nvSpPr>
          <p:spPr>
            <a:xfrm>
              <a:off x="5931582" y="4864782"/>
              <a:ext cx="328836" cy="328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76200" dir="5400000" sx="88000" sy="88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5883682B-D3B6-4C1E-B3DB-DD9005328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567" y="4984205"/>
              <a:ext cx="167285" cy="99573"/>
            </a:xfrm>
            <a:custGeom>
              <a:avLst/>
              <a:gdLst>
                <a:gd name="T0" fmla="*/ 124988 w 303"/>
                <a:gd name="T1" fmla="*/ 23946 h 179"/>
                <a:gd name="T2" fmla="*/ 124988 w 303"/>
                <a:gd name="T3" fmla="*/ 23946 h 179"/>
                <a:gd name="T4" fmla="*/ 74377 w 303"/>
                <a:gd name="T5" fmla="*/ 74941 h 179"/>
                <a:gd name="T6" fmla="*/ 66455 w 303"/>
                <a:gd name="T7" fmla="*/ 78932 h 179"/>
                <a:gd name="T8" fmla="*/ 58973 w 303"/>
                <a:gd name="T9" fmla="*/ 74941 h 179"/>
                <a:gd name="T10" fmla="*/ 8362 w 303"/>
                <a:gd name="T11" fmla="*/ 23946 h 179"/>
                <a:gd name="T12" fmla="*/ 8362 w 303"/>
                <a:gd name="T13" fmla="*/ 8425 h 179"/>
                <a:gd name="T14" fmla="*/ 23765 w 303"/>
                <a:gd name="T15" fmla="*/ 8425 h 179"/>
                <a:gd name="T16" fmla="*/ 66455 w 303"/>
                <a:gd name="T17" fmla="*/ 47448 h 179"/>
                <a:gd name="T18" fmla="*/ 109145 w 303"/>
                <a:gd name="T19" fmla="*/ 8425 h 179"/>
                <a:gd name="T20" fmla="*/ 124988 w 303"/>
                <a:gd name="T21" fmla="*/ 8425 h 179"/>
                <a:gd name="T22" fmla="*/ 124988 w 303"/>
                <a:gd name="T23" fmla="*/ 23946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179">
                  <a:moveTo>
                    <a:pt x="284" y="54"/>
                  </a:moveTo>
                  <a:lnTo>
                    <a:pt x="284" y="54"/>
                  </a:lnTo>
                  <a:cubicBezTo>
                    <a:pt x="275" y="72"/>
                    <a:pt x="169" y="169"/>
                    <a:pt x="169" y="169"/>
                  </a:cubicBezTo>
                  <a:cubicBezTo>
                    <a:pt x="169" y="178"/>
                    <a:pt x="160" y="178"/>
                    <a:pt x="151" y="178"/>
                  </a:cubicBezTo>
                  <a:cubicBezTo>
                    <a:pt x="142" y="178"/>
                    <a:pt x="134" y="178"/>
                    <a:pt x="134" y="169"/>
                  </a:cubicBezTo>
                  <a:cubicBezTo>
                    <a:pt x="134" y="169"/>
                    <a:pt x="27" y="72"/>
                    <a:pt x="19" y="54"/>
                  </a:cubicBezTo>
                  <a:cubicBezTo>
                    <a:pt x="10" y="44"/>
                    <a:pt x="0" y="28"/>
                    <a:pt x="19" y="19"/>
                  </a:cubicBezTo>
                  <a:cubicBezTo>
                    <a:pt x="27" y="9"/>
                    <a:pt x="45" y="0"/>
                    <a:pt x="54" y="19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7" y="0"/>
                    <a:pt x="275" y="9"/>
                    <a:pt x="284" y="19"/>
                  </a:cubicBezTo>
                  <a:cubicBezTo>
                    <a:pt x="302" y="28"/>
                    <a:pt x="302" y="44"/>
                    <a:pt x="284" y="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CF6B1B0-4AA4-4937-99A0-AA1FB1DD5B28}"/>
              </a:ext>
            </a:extLst>
          </p:cNvPr>
          <p:cNvSpPr txBox="1"/>
          <p:nvPr/>
        </p:nvSpPr>
        <p:spPr>
          <a:xfrm>
            <a:off x="2454979" y="4103194"/>
            <a:ext cx="5194758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ea typeface="Calibri" panose="020F0502020204030204" pitchFamily="34" charset="0"/>
                <a:cs typeface="Segoe UI" panose="020B0502040204020203" pitchFamily="34" charset="0"/>
              </a:rPr>
              <a:t>S</a:t>
            </a: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ubscribe to the DFPI Consumer Connection </a:t>
            </a:r>
            <a:r>
              <a:rPr lang="en-US" sz="2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https://dfpi.ca.gov/subscribe/</a:t>
            </a:r>
            <a:endParaRPr lang="en-US" sz="2000" dirty="0">
              <a:solidFill>
                <a:schemeClr val="bg1"/>
              </a:solidFill>
              <a:effectLst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7DB8985-A584-4713-A6AB-916A30F7C7D0}"/>
              </a:ext>
            </a:extLst>
          </p:cNvPr>
          <p:cNvGrpSpPr/>
          <p:nvPr/>
        </p:nvGrpSpPr>
        <p:grpSpPr>
          <a:xfrm rot="16200000">
            <a:off x="2164978" y="4192221"/>
            <a:ext cx="267670" cy="267670"/>
            <a:chOff x="5931582" y="4864782"/>
            <a:chExt cx="328836" cy="3288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C6A4A81-5F2C-4731-A511-F83CED296CC0}"/>
                </a:ext>
              </a:extLst>
            </p:cNvPr>
            <p:cNvSpPr/>
            <p:nvPr/>
          </p:nvSpPr>
          <p:spPr>
            <a:xfrm>
              <a:off x="5931582" y="4864782"/>
              <a:ext cx="328836" cy="328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76200" dir="5400000" sx="88000" sy="88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F1170BE-7E5F-4795-AF0A-73710FC81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567" y="4984205"/>
              <a:ext cx="167285" cy="99573"/>
            </a:xfrm>
            <a:custGeom>
              <a:avLst/>
              <a:gdLst>
                <a:gd name="T0" fmla="*/ 124988 w 303"/>
                <a:gd name="T1" fmla="*/ 23946 h 179"/>
                <a:gd name="T2" fmla="*/ 124988 w 303"/>
                <a:gd name="T3" fmla="*/ 23946 h 179"/>
                <a:gd name="T4" fmla="*/ 74377 w 303"/>
                <a:gd name="T5" fmla="*/ 74941 h 179"/>
                <a:gd name="T6" fmla="*/ 66455 w 303"/>
                <a:gd name="T7" fmla="*/ 78932 h 179"/>
                <a:gd name="T8" fmla="*/ 58973 w 303"/>
                <a:gd name="T9" fmla="*/ 74941 h 179"/>
                <a:gd name="T10" fmla="*/ 8362 w 303"/>
                <a:gd name="T11" fmla="*/ 23946 h 179"/>
                <a:gd name="T12" fmla="*/ 8362 w 303"/>
                <a:gd name="T13" fmla="*/ 8425 h 179"/>
                <a:gd name="T14" fmla="*/ 23765 w 303"/>
                <a:gd name="T15" fmla="*/ 8425 h 179"/>
                <a:gd name="T16" fmla="*/ 66455 w 303"/>
                <a:gd name="T17" fmla="*/ 47448 h 179"/>
                <a:gd name="T18" fmla="*/ 109145 w 303"/>
                <a:gd name="T19" fmla="*/ 8425 h 179"/>
                <a:gd name="T20" fmla="*/ 124988 w 303"/>
                <a:gd name="T21" fmla="*/ 8425 h 179"/>
                <a:gd name="T22" fmla="*/ 124988 w 303"/>
                <a:gd name="T23" fmla="*/ 23946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179">
                  <a:moveTo>
                    <a:pt x="284" y="54"/>
                  </a:moveTo>
                  <a:lnTo>
                    <a:pt x="284" y="54"/>
                  </a:lnTo>
                  <a:cubicBezTo>
                    <a:pt x="275" y="72"/>
                    <a:pt x="169" y="169"/>
                    <a:pt x="169" y="169"/>
                  </a:cubicBezTo>
                  <a:cubicBezTo>
                    <a:pt x="169" y="178"/>
                    <a:pt x="160" y="178"/>
                    <a:pt x="151" y="178"/>
                  </a:cubicBezTo>
                  <a:cubicBezTo>
                    <a:pt x="142" y="178"/>
                    <a:pt x="134" y="178"/>
                    <a:pt x="134" y="169"/>
                  </a:cubicBezTo>
                  <a:cubicBezTo>
                    <a:pt x="134" y="169"/>
                    <a:pt x="27" y="72"/>
                    <a:pt x="19" y="54"/>
                  </a:cubicBezTo>
                  <a:cubicBezTo>
                    <a:pt x="10" y="44"/>
                    <a:pt x="0" y="28"/>
                    <a:pt x="19" y="19"/>
                  </a:cubicBezTo>
                  <a:cubicBezTo>
                    <a:pt x="27" y="9"/>
                    <a:pt x="45" y="0"/>
                    <a:pt x="54" y="19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7" y="0"/>
                    <a:pt x="275" y="9"/>
                    <a:pt x="284" y="19"/>
                  </a:cubicBezTo>
                  <a:cubicBezTo>
                    <a:pt x="302" y="28"/>
                    <a:pt x="302" y="44"/>
                    <a:pt x="284" y="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B437A4-1AFA-42B2-9F39-6E93ABC8E93E}"/>
              </a:ext>
            </a:extLst>
          </p:cNvPr>
          <p:cNvSpPr txBox="1"/>
          <p:nvPr/>
        </p:nvSpPr>
        <p:spPr>
          <a:xfrm>
            <a:off x="2003599" y="1407962"/>
            <a:ext cx="4290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Contact the DFPI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C4F6A-80F8-2E4F-C9E8-E8FBE5C40B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3324" y="3361938"/>
            <a:ext cx="85351" cy="134124"/>
          </a:xfrm>
          <a:prstGeom prst="rect">
            <a:avLst/>
          </a:prstGeom>
        </p:spPr>
      </p:pic>
      <p:sp>
        <p:nvSpPr>
          <p:cNvPr id="6" name="Oval 9">
            <a:extLst>
              <a:ext uri="{FF2B5EF4-FFF2-40B4-BE49-F238E27FC236}">
                <a16:creationId xmlns:a16="http://schemas.microsoft.com/office/drawing/2014/main" id="{A54A7754-00E6-6931-10DD-BBEDAE620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0261" y="790200"/>
            <a:ext cx="4030525" cy="3998820"/>
          </a:xfrm>
          <a:prstGeom prst="ellipse">
            <a:avLst/>
          </a:prstGeom>
          <a:solidFill>
            <a:schemeClr val="accent1"/>
          </a:solidFill>
          <a:ln w="292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 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6581AB-C255-D6F5-DC22-4AB8B3CB23E7}"/>
              </a:ext>
            </a:extLst>
          </p:cNvPr>
          <p:cNvGrpSpPr/>
          <p:nvPr/>
        </p:nvGrpSpPr>
        <p:grpSpPr>
          <a:xfrm rot="16200000">
            <a:off x="2172415" y="5047140"/>
            <a:ext cx="267670" cy="267670"/>
            <a:chOff x="5931582" y="4864782"/>
            <a:chExt cx="328836" cy="3288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CD6895F-BF8F-D9BD-C16D-0290A1189B60}"/>
                </a:ext>
              </a:extLst>
            </p:cNvPr>
            <p:cNvSpPr/>
            <p:nvPr/>
          </p:nvSpPr>
          <p:spPr>
            <a:xfrm>
              <a:off x="5931582" y="4864782"/>
              <a:ext cx="328836" cy="328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76200" dir="5400000" sx="88000" sy="88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3A9ED031-2E61-86F6-1AF9-7F6987435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7567" y="4984205"/>
              <a:ext cx="167285" cy="99573"/>
            </a:xfrm>
            <a:custGeom>
              <a:avLst/>
              <a:gdLst>
                <a:gd name="T0" fmla="*/ 124988 w 303"/>
                <a:gd name="T1" fmla="*/ 23946 h 179"/>
                <a:gd name="T2" fmla="*/ 124988 w 303"/>
                <a:gd name="T3" fmla="*/ 23946 h 179"/>
                <a:gd name="T4" fmla="*/ 74377 w 303"/>
                <a:gd name="T5" fmla="*/ 74941 h 179"/>
                <a:gd name="T6" fmla="*/ 66455 w 303"/>
                <a:gd name="T7" fmla="*/ 78932 h 179"/>
                <a:gd name="T8" fmla="*/ 58973 w 303"/>
                <a:gd name="T9" fmla="*/ 74941 h 179"/>
                <a:gd name="T10" fmla="*/ 8362 w 303"/>
                <a:gd name="T11" fmla="*/ 23946 h 179"/>
                <a:gd name="T12" fmla="*/ 8362 w 303"/>
                <a:gd name="T13" fmla="*/ 8425 h 179"/>
                <a:gd name="T14" fmla="*/ 23765 w 303"/>
                <a:gd name="T15" fmla="*/ 8425 h 179"/>
                <a:gd name="T16" fmla="*/ 66455 w 303"/>
                <a:gd name="T17" fmla="*/ 47448 h 179"/>
                <a:gd name="T18" fmla="*/ 109145 w 303"/>
                <a:gd name="T19" fmla="*/ 8425 h 179"/>
                <a:gd name="T20" fmla="*/ 124988 w 303"/>
                <a:gd name="T21" fmla="*/ 8425 h 179"/>
                <a:gd name="T22" fmla="*/ 124988 w 303"/>
                <a:gd name="T23" fmla="*/ 23946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179">
                  <a:moveTo>
                    <a:pt x="284" y="54"/>
                  </a:moveTo>
                  <a:lnTo>
                    <a:pt x="284" y="54"/>
                  </a:lnTo>
                  <a:cubicBezTo>
                    <a:pt x="275" y="72"/>
                    <a:pt x="169" y="169"/>
                    <a:pt x="169" y="169"/>
                  </a:cubicBezTo>
                  <a:cubicBezTo>
                    <a:pt x="169" y="178"/>
                    <a:pt x="160" y="178"/>
                    <a:pt x="151" y="178"/>
                  </a:cubicBezTo>
                  <a:cubicBezTo>
                    <a:pt x="142" y="178"/>
                    <a:pt x="134" y="178"/>
                    <a:pt x="134" y="169"/>
                  </a:cubicBezTo>
                  <a:cubicBezTo>
                    <a:pt x="134" y="169"/>
                    <a:pt x="27" y="72"/>
                    <a:pt x="19" y="54"/>
                  </a:cubicBezTo>
                  <a:cubicBezTo>
                    <a:pt x="10" y="44"/>
                    <a:pt x="0" y="28"/>
                    <a:pt x="19" y="19"/>
                  </a:cubicBezTo>
                  <a:cubicBezTo>
                    <a:pt x="27" y="9"/>
                    <a:pt x="45" y="0"/>
                    <a:pt x="54" y="19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7" y="0"/>
                    <a:pt x="275" y="9"/>
                    <a:pt x="284" y="19"/>
                  </a:cubicBezTo>
                  <a:cubicBezTo>
                    <a:pt x="302" y="28"/>
                    <a:pt x="302" y="44"/>
                    <a:pt x="284" y="5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9D646AB-2AF8-1F02-1DEE-D95285B27D28}"/>
              </a:ext>
            </a:extLst>
          </p:cNvPr>
          <p:cNvSpPr txBox="1"/>
          <p:nvPr/>
        </p:nvSpPr>
        <p:spPr>
          <a:xfrm>
            <a:off x="2462416" y="4985801"/>
            <a:ext cx="799706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2D72"/>
              </a:buClr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fill out our survey! </a:t>
            </a:r>
            <a:r>
              <a:rPr lang="en-US" sz="2000" u="sng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https://tinyurl.com/dfpisurvey4</a:t>
            </a:r>
            <a:endParaRPr lang="en-US" sz="20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 Covering His Face with His Hand and Showing a Stop Sign Gesture">
            <a:extLst>
              <a:ext uri="{FF2B5EF4-FFF2-40B4-BE49-F238E27FC236}">
                <a16:creationId xmlns:a16="http://schemas.microsoft.com/office/drawing/2014/main" id="{F78EFD26-0C83-CD68-AAFE-75F070E85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4" r="-1" b="9072"/>
          <a:stretch/>
        </p:blipFill>
        <p:spPr bwMode="auto">
          <a:xfrm>
            <a:off x="292718" y="460086"/>
            <a:ext cx="3423916" cy="3868294"/>
          </a:xfrm>
          <a:prstGeom prst="rect">
            <a:avLst/>
          </a:prstGeom>
          <a:noFill/>
        </p:spPr>
      </p:pic>
      <p:pic>
        <p:nvPicPr>
          <p:cNvPr id="4" name="Picture 3" descr="Woman Doing Goggles Hands Gesture">
            <a:extLst>
              <a:ext uri="{FF2B5EF4-FFF2-40B4-BE49-F238E27FC236}">
                <a16:creationId xmlns:a16="http://schemas.microsoft.com/office/drawing/2014/main" id="{BD62D04C-9434-D63D-3FB5-0951B372F1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r="18000"/>
          <a:stretch/>
        </p:blipFill>
        <p:spPr bwMode="auto">
          <a:xfrm>
            <a:off x="4385729" y="589886"/>
            <a:ext cx="3433324" cy="3433327"/>
          </a:xfrm>
          <a:prstGeom prst="rect">
            <a:avLst/>
          </a:prstGeom>
          <a:noFill/>
        </p:spPr>
      </p:pic>
      <p:pic>
        <p:nvPicPr>
          <p:cNvPr id="5" name="Picture 4" descr="Portrait Photo of Woman in Red Top Wearing Black Framed Eyeglasses Standing In Front of White Background Thinking">
            <a:extLst>
              <a:ext uri="{FF2B5EF4-FFF2-40B4-BE49-F238E27FC236}">
                <a16:creationId xmlns:a16="http://schemas.microsoft.com/office/drawing/2014/main" id="{B417D326-9992-48BF-5CBF-6D5F803B30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 r="2" b="12481"/>
          <a:stretch/>
        </p:blipFill>
        <p:spPr bwMode="auto">
          <a:xfrm>
            <a:off x="8481154" y="438812"/>
            <a:ext cx="3425609" cy="3889568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2230E6-D500-E7E4-6968-D4DDF045A30D}"/>
              </a:ext>
            </a:extLst>
          </p:cNvPr>
          <p:cNvSpPr/>
          <p:nvPr/>
        </p:nvSpPr>
        <p:spPr>
          <a:xfrm rot="5400000">
            <a:off x="5161650" y="-443547"/>
            <a:ext cx="1876181" cy="116140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87A79-E112-F22C-BB33-277980E7DFEE}"/>
              </a:ext>
            </a:extLst>
          </p:cNvPr>
          <p:cNvSpPr txBox="1"/>
          <p:nvPr/>
        </p:nvSpPr>
        <p:spPr>
          <a:xfrm>
            <a:off x="526073" y="4438554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STOP, LOOK &amp; THINK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A360F-1237-5227-C86E-60C6502F7DA7}"/>
              </a:ext>
            </a:extLst>
          </p:cNvPr>
          <p:cNvSpPr txBox="1"/>
          <p:nvPr/>
        </p:nvSpPr>
        <p:spPr>
          <a:xfrm>
            <a:off x="3115084" y="5604662"/>
            <a:ext cx="686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Before you Click, Tap</a:t>
            </a:r>
            <a:r>
              <a:rPr lang="en-US" sz="2800" b="1" dirty="0">
                <a:solidFill>
                  <a:srgbClr val="FFFFFF"/>
                </a:solidFill>
                <a:latin typeface="Segoe UI"/>
              </a:rPr>
              <a:t>, Send Money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C00F3E-B963-116A-EEBA-6FBEFA4484A1}"/>
              </a:ext>
            </a:extLst>
          </p:cNvPr>
          <p:cNvCxnSpPr/>
          <p:nvPr/>
        </p:nvCxnSpPr>
        <p:spPr>
          <a:xfrm>
            <a:off x="2219093" y="5464098"/>
            <a:ext cx="77612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076831-93CE-72D1-474B-2DFF7BBF9C1C}"/>
              </a:ext>
            </a:extLst>
          </p:cNvPr>
          <p:cNvCxnSpPr/>
          <p:nvPr/>
        </p:nvCxnSpPr>
        <p:spPr>
          <a:xfrm>
            <a:off x="3958681" y="460086"/>
            <a:ext cx="0" cy="3868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4344C0-B8EB-DC6B-D8DD-3DE2555F8771}"/>
              </a:ext>
            </a:extLst>
          </p:cNvPr>
          <p:cNvCxnSpPr/>
          <p:nvPr/>
        </p:nvCxnSpPr>
        <p:spPr>
          <a:xfrm>
            <a:off x="4099142" y="460086"/>
            <a:ext cx="0" cy="3868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1690E9-9E73-9274-1BCC-AB5DC2FF5F3B}"/>
              </a:ext>
            </a:extLst>
          </p:cNvPr>
          <p:cNvCxnSpPr/>
          <p:nvPr/>
        </p:nvCxnSpPr>
        <p:spPr>
          <a:xfrm>
            <a:off x="8087553" y="445221"/>
            <a:ext cx="0" cy="3868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6006E9-2DAD-2171-CB68-4202250798EB}"/>
              </a:ext>
            </a:extLst>
          </p:cNvPr>
          <p:cNvCxnSpPr/>
          <p:nvPr/>
        </p:nvCxnSpPr>
        <p:spPr>
          <a:xfrm>
            <a:off x="8228799" y="441507"/>
            <a:ext cx="0" cy="3868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8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D91653-0D11-57D0-40B1-860FA1145B7C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D1D90-6412-4BFB-B135-D1F81C59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9597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Important Information about this Presentation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688FC-B086-40C2-839B-572EBC4E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720"/>
            <a:ext cx="7058025" cy="46874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Arial"/>
                <a:cs typeface="Arial"/>
              </a:rPr>
              <a:t>The views and opinions expressed in this presentation are those of the presenter. They do not necessarily reflect the views or positions of the DFPI.</a:t>
            </a:r>
          </a:p>
          <a:p>
            <a:r>
              <a:rPr lang="en-US" sz="2000" dirty="0">
                <a:latin typeface="Arial"/>
                <a:cs typeface="Arial"/>
              </a:rPr>
              <a:t>This presentation is for educational and informational purposes only. </a:t>
            </a:r>
            <a:r>
              <a:rPr lang="en-US" sz="2000" b="1" dirty="0">
                <a:latin typeface="Arial"/>
                <a:cs typeface="Arial"/>
              </a:rPr>
              <a:t>This is not financial advice </a:t>
            </a:r>
            <a:r>
              <a:rPr lang="en-US" sz="2000" dirty="0">
                <a:latin typeface="Arial"/>
                <a:cs typeface="Arial"/>
              </a:rPr>
              <a:t>and does not replace independent or professional judgment.</a:t>
            </a:r>
          </a:p>
          <a:p>
            <a:r>
              <a:rPr lang="en-US" sz="2000" dirty="0">
                <a:latin typeface="Arial"/>
                <a:cs typeface="Arial"/>
              </a:rPr>
              <a:t>The DFPI does not assume responsibility for the completeness of the information presented in this presentation.</a:t>
            </a:r>
          </a:p>
          <a:p>
            <a:r>
              <a:rPr lang="en-US" sz="2000" dirty="0">
                <a:latin typeface="Arial"/>
                <a:cs typeface="Arial"/>
              </a:rPr>
              <a:t>For more information:</a:t>
            </a:r>
            <a:endParaRPr lang="en-US" sz="2000" dirty="0"/>
          </a:p>
          <a:p>
            <a:pPr lvl="1"/>
            <a:r>
              <a:rPr lang="en-US" sz="2000" dirty="0">
                <a:latin typeface="Arial"/>
                <a:cs typeface="Arial"/>
              </a:rPr>
              <a:t>Visit: </a:t>
            </a:r>
            <a:r>
              <a:rPr lang="en-US" sz="2000" dirty="0">
                <a:latin typeface="Arial"/>
                <a:cs typeface="Arial"/>
                <a:hlinkClick r:id="rId3"/>
              </a:rPr>
              <a:t>www.DFPI.ca.gov</a:t>
            </a:r>
            <a:endParaRPr lang="en-US" sz="2000" dirty="0"/>
          </a:p>
          <a:p>
            <a:pPr lvl="1"/>
            <a:r>
              <a:rPr lang="en-US" sz="2000" dirty="0">
                <a:latin typeface="Arial"/>
                <a:cs typeface="Arial"/>
              </a:rPr>
              <a:t>Email: </a:t>
            </a:r>
            <a:r>
              <a:rPr lang="en-US" sz="2000" dirty="0">
                <a:latin typeface="Arial"/>
                <a:cs typeface="Arial"/>
                <a:hlinkClick r:id="rId4"/>
              </a:rPr>
              <a:t>Outreach@dfpi.ca.gov</a:t>
            </a:r>
            <a:r>
              <a:rPr lang="en-US" sz="2000" dirty="0">
                <a:latin typeface="Arial"/>
                <a:cs typeface="Arial"/>
              </a:rPr>
              <a:t> </a:t>
            </a:r>
            <a:endParaRPr lang="en-US" sz="2000" dirty="0"/>
          </a:p>
        </p:txBody>
      </p:sp>
      <p:pic>
        <p:nvPicPr>
          <p:cNvPr id="1028" name="Picture 4" descr="Free photo important caution attention alert risk stop">
            <a:extLst>
              <a:ext uri="{FF2B5EF4-FFF2-40B4-BE49-F238E27FC236}">
                <a16:creationId xmlns:a16="http://schemas.microsoft.com/office/drawing/2014/main" id="{420819FF-45D0-5E7E-B4F9-481DBA4DE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r="16273" b="8866"/>
          <a:stretch/>
        </p:blipFill>
        <p:spPr bwMode="auto">
          <a:xfrm>
            <a:off x="8143875" y="485776"/>
            <a:ext cx="2771775" cy="4953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8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 Covering His Face with His Hand and Showing a Stop Sign Gesture">
            <a:extLst>
              <a:ext uri="{FF2B5EF4-FFF2-40B4-BE49-F238E27FC236}">
                <a16:creationId xmlns:a16="http://schemas.microsoft.com/office/drawing/2014/main" id="{F78EFD26-0C83-CD68-AAFE-75F070E853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4" r="-1" b="9072"/>
          <a:stretch/>
        </p:blipFill>
        <p:spPr bwMode="auto">
          <a:xfrm>
            <a:off x="292718" y="460086"/>
            <a:ext cx="3423916" cy="3868294"/>
          </a:xfrm>
          <a:prstGeom prst="rect">
            <a:avLst/>
          </a:prstGeom>
          <a:noFill/>
        </p:spPr>
      </p:pic>
      <p:pic>
        <p:nvPicPr>
          <p:cNvPr id="4" name="Picture 3" descr="Woman Doing Goggles Hands Gesture">
            <a:extLst>
              <a:ext uri="{FF2B5EF4-FFF2-40B4-BE49-F238E27FC236}">
                <a16:creationId xmlns:a16="http://schemas.microsoft.com/office/drawing/2014/main" id="{BD62D04C-9434-D63D-3FB5-0951B372F1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r="18000"/>
          <a:stretch/>
        </p:blipFill>
        <p:spPr bwMode="auto">
          <a:xfrm>
            <a:off x="4385729" y="589886"/>
            <a:ext cx="3433324" cy="3433327"/>
          </a:xfrm>
          <a:prstGeom prst="rect">
            <a:avLst/>
          </a:prstGeom>
          <a:noFill/>
        </p:spPr>
      </p:pic>
      <p:pic>
        <p:nvPicPr>
          <p:cNvPr id="5" name="Picture 4" descr="Portrait Photo of Woman in Red Top Wearing Black Framed Eyeglasses Standing In Front of White Background Thinking">
            <a:extLst>
              <a:ext uri="{FF2B5EF4-FFF2-40B4-BE49-F238E27FC236}">
                <a16:creationId xmlns:a16="http://schemas.microsoft.com/office/drawing/2014/main" id="{B417D326-9992-48BF-5CBF-6D5F803B30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 r="2" b="12481"/>
          <a:stretch/>
        </p:blipFill>
        <p:spPr bwMode="auto">
          <a:xfrm>
            <a:off x="8481154" y="438812"/>
            <a:ext cx="3425609" cy="3889568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2230E6-D500-E7E4-6968-D4DDF045A30D}"/>
              </a:ext>
            </a:extLst>
          </p:cNvPr>
          <p:cNvSpPr/>
          <p:nvPr/>
        </p:nvSpPr>
        <p:spPr>
          <a:xfrm rot="5400000">
            <a:off x="5161651" y="-426665"/>
            <a:ext cx="1876181" cy="116140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87A79-E112-F22C-BB33-277980E7DFEE}"/>
              </a:ext>
            </a:extLst>
          </p:cNvPr>
          <p:cNvSpPr txBox="1"/>
          <p:nvPr/>
        </p:nvSpPr>
        <p:spPr>
          <a:xfrm>
            <a:off x="526073" y="4438554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STOP, LOOK &amp; THINK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A360F-1237-5227-C86E-60C6502F7DA7}"/>
              </a:ext>
            </a:extLst>
          </p:cNvPr>
          <p:cNvSpPr txBox="1"/>
          <p:nvPr/>
        </p:nvSpPr>
        <p:spPr>
          <a:xfrm>
            <a:off x="3105264" y="5629664"/>
            <a:ext cx="6865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Before you Click, Tap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Segoe UI"/>
              </a:rPr>
              <a:t>, Send Money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C00F3E-B963-116A-EEBA-6FBEFA4484A1}"/>
              </a:ext>
            </a:extLst>
          </p:cNvPr>
          <p:cNvCxnSpPr/>
          <p:nvPr/>
        </p:nvCxnSpPr>
        <p:spPr>
          <a:xfrm>
            <a:off x="2219093" y="5464098"/>
            <a:ext cx="77612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076831-93CE-72D1-474B-2DFF7BBF9C1C}"/>
              </a:ext>
            </a:extLst>
          </p:cNvPr>
          <p:cNvCxnSpPr/>
          <p:nvPr/>
        </p:nvCxnSpPr>
        <p:spPr>
          <a:xfrm>
            <a:off x="3958681" y="460086"/>
            <a:ext cx="0" cy="3868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4344C0-B8EB-DC6B-D8DD-3DE2555F8771}"/>
              </a:ext>
            </a:extLst>
          </p:cNvPr>
          <p:cNvCxnSpPr/>
          <p:nvPr/>
        </p:nvCxnSpPr>
        <p:spPr>
          <a:xfrm>
            <a:off x="4099142" y="460086"/>
            <a:ext cx="0" cy="3868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1690E9-9E73-9274-1BCC-AB5DC2FF5F3B}"/>
              </a:ext>
            </a:extLst>
          </p:cNvPr>
          <p:cNvCxnSpPr/>
          <p:nvPr/>
        </p:nvCxnSpPr>
        <p:spPr>
          <a:xfrm>
            <a:off x="8087553" y="445221"/>
            <a:ext cx="0" cy="3868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46006E9-2DAD-2171-CB68-4202250798EB}"/>
              </a:ext>
            </a:extLst>
          </p:cNvPr>
          <p:cNvCxnSpPr/>
          <p:nvPr/>
        </p:nvCxnSpPr>
        <p:spPr>
          <a:xfrm>
            <a:off x="8228799" y="441507"/>
            <a:ext cx="0" cy="38682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450C33-5635-FA70-DA6B-A3DEF74B927C}"/>
              </a:ext>
            </a:extLst>
          </p:cNvPr>
          <p:cNvSpPr/>
          <p:nvPr/>
        </p:nvSpPr>
        <p:spPr>
          <a:xfrm>
            <a:off x="-871" y="-10667"/>
            <a:ext cx="3386906" cy="68002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725BB0-874F-2664-C4AF-C50AA8C3B2AE}"/>
              </a:ext>
            </a:extLst>
          </p:cNvPr>
          <p:cNvSpPr txBox="1"/>
          <p:nvPr/>
        </p:nvSpPr>
        <p:spPr>
          <a:xfrm>
            <a:off x="115434" y="1314842"/>
            <a:ext cx="3011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 &amp; INNOVATION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54624-E8DF-6030-6AD1-6F15D6B1C423}"/>
              </a:ext>
            </a:extLst>
          </p:cNvPr>
          <p:cNvSpPr txBox="1"/>
          <p:nvPr/>
        </p:nvSpPr>
        <p:spPr>
          <a:xfrm>
            <a:off x="317343" y="5577385"/>
            <a:ext cx="2809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www.dfpi.ca.gov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866-275-2677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45DD6-1D18-0E52-92BE-68D4A3D6048E}"/>
              </a:ext>
            </a:extLst>
          </p:cNvPr>
          <p:cNvSpPr/>
          <p:nvPr/>
        </p:nvSpPr>
        <p:spPr>
          <a:xfrm>
            <a:off x="3386035" y="1137092"/>
            <a:ext cx="8551675" cy="838412"/>
          </a:xfrm>
          <a:prstGeom prst="rect">
            <a:avLst/>
          </a:prstGeom>
          <a:solidFill>
            <a:srgbClr val="C58F0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F33D1-D1E2-90BF-F35A-DF2C6A137445}"/>
              </a:ext>
            </a:extLst>
          </p:cNvPr>
          <p:cNvSpPr txBox="1"/>
          <p:nvPr/>
        </p:nvSpPr>
        <p:spPr>
          <a:xfrm>
            <a:off x="4148875" y="1177952"/>
            <a:ext cx="8043125" cy="1282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Calibri" panose="020F0502020204030204" pitchFamily="34" charset="0"/>
              </a:rPr>
              <a:t>State licensing and regulatory agency with oversight of state-financial institutions, products, and professionals.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BF66A-248C-7E20-4947-8FFE69E85387}"/>
              </a:ext>
            </a:extLst>
          </p:cNvPr>
          <p:cNvSpPr txBox="1"/>
          <p:nvPr/>
        </p:nvSpPr>
        <p:spPr>
          <a:xfrm>
            <a:off x="3873439" y="2032405"/>
            <a:ext cx="8043124" cy="500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		</a:t>
            </a:r>
            <a:endParaRPr kumimoji="0" lang="en-US" sz="3200" b="1" i="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State-chartered Banks &amp; Credit Unions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Residential Mortgage Loan Originators (S</a:t>
            </a:r>
            <a:r>
              <a:rPr kumimoji="0" lang="en-US" sz="23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ervicers</a:t>
            </a: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) 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California Finance Lenders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PACE Administrators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Escrow Agents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Payday Loans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Money Transmitters (PayPal, </a:t>
            </a:r>
            <a:r>
              <a:rPr kumimoji="0" lang="en-US" sz="23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Zelle</a:t>
            </a: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, Venmo)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Investment Advisors / Broker Dealers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Franchises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Debt Collectors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Credit Repair Agencies / Consumer Credit Reporting companies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3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And more.</a:t>
            </a:r>
          </a:p>
          <a:p>
            <a:pPr marL="457200" marR="0" lvl="0" indent="-45720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3200" b="1" i="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97C37F7-667F-4769-BA3D-D6571B8E09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8" b="41644"/>
          <a:stretch/>
        </p:blipFill>
        <p:spPr bwMode="auto">
          <a:xfrm>
            <a:off x="4171177" y="188435"/>
            <a:ext cx="2817388" cy="927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6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0334F5C-B7D4-4E19-ACD2-CBF57D146D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64"/>
          <a:stretch/>
        </p:blipFill>
        <p:spPr>
          <a:xfrm>
            <a:off x="0" y="3549898"/>
            <a:ext cx="6254528" cy="259442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36595-174F-48F5-A057-2FFFCC231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009" y="-289607"/>
            <a:ext cx="5892838" cy="663465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 b="1" dirty="0"/>
          </a:p>
          <a:p>
            <a:pPr marL="0" indent="0">
              <a:buNone/>
            </a:pPr>
            <a:endParaRPr lang="en-US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Financial Fraud &amp; Scams</a:t>
            </a:r>
            <a:br>
              <a:rPr lang="en-US" sz="3600" b="1" dirty="0">
                <a:solidFill>
                  <a:srgbClr val="FF0000"/>
                </a:solidFill>
              </a:rPr>
            </a:b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>
                <a:solidFill>
                  <a:srgbClr val="00B050"/>
                </a:solidFill>
              </a:rPr>
              <a:t>    </a:t>
            </a:r>
            <a:r>
              <a:rPr lang="en-US" sz="3200" b="1" i="1" dirty="0">
                <a:solidFill>
                  <a:schemeClr val="accent1"/>
                </a:solidFill>
              </a:rPr>
              <a:t>Methods of Contact:</a:t>
            </a:r>
          </a:p>
          <a:p>
            <a:pPr lvl="1"/>
            <a:r>
              <a:rPr lang="en-US" sz="3000" b="1" dirty="0"/>
              <a:t>Vishing - </a:t>
            </a:r>
            <a:r>
              <a:rPr lang="en-US" sz="3000" dirty="0"/>
              <a:t>Telephone</a:t>
            </a:r>
            <a:r>
              <a:rPr lang="en-US" sz="3000" b="1" dirty="0"/>
              <a:t> </a:t>
            </a:r>
            <a:r>
              <a:rPr lang="en-US" dirty="0"/>
              <a:t>(home/cell)</a:t>
            </a:r>
          </a:p>
          <a:p>
            <a:pPr lvl="1"/>
            <a:endParaRPr lang="en-US" sz="3000" b="1" dirty="0"/>
          </a:p>
          <a:p>
            <a:pPr lvl="1"/>
            <a:r>
              <a:rPr lang="en-US" sz="3000" b="1" dirty="0"/>
              <a:t>Smishing - </a:t>
            </a:r>
            <a:r>
              <a:rPr lang="en-US" sz="3000" dirty="0"/>
              <a:t>Text Messages </a:t>
            </a:r>
          </a:p>
          <a:p>
            <a:pPr lvl="4"/>
            <a:r>
              <a:rPr lang="en-US" sz="2400" dirty="0"/>
              <a:t>Click here</a:t>
            </a:r>
          </a:p>
          <a:p>
            <a:pPr lvl="4"/>
            <a:r>
              <a:rPr lang="en-US" sz="2400" dirty="0"/>
              <a:t>Call back number</a:t>
            </a:r>
          </a:p>
          <a:p>
            <a:pPr lvl="1"/>
            <a:endParaRPr lang="en-US" sz="3000" b="1" dirty="0"/>
          </a:p>
          <a:p>
            <a:pPr lvl="1"/>
            <a:r>
              <a:rPr lang="en-US" sz="3000" b="1" dirty="0"/>
              <a:t>Phishing - </a:t>
            </a:r>
            <a:r>
              <a:rPr lang="en-US" sz="3000" dirty="0"/>
              <a:t>Computer/Emails</a:t>
            </a:r>
          </a:p>
          <a:p>
            <a:pPr marL="457200" lvl="1" indent="0">
              <a:buNone/>
            </a:pPr>
            <a:endParaRPr lang="en-US" sz="3000" b="1" dirty="0"/>
          </a:p>
          <a:p>
            <a:pPr marL="2286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endParaRPr lang="en-US" sz="2000" b="1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/>
            <a:endParaRPr lang="en-US" sz="2000" b="1" dirty="0"/>
          </a:p>
          <a:p>
            <a:endParaRPr lang="en-US" sz="2000" b="1" dirty="0"/>
          </a:p>
          <a:p>
            <a:pPr marL="0"/>
            <a:endParaRPr lang="en-US" sz="2000" dirty="0"/>
          </a:p>
        </p:txBody>
      </p:sp>
      <p:pic>
        <p:nvPicPr>
          <p:cNvPr id="1028" name="Picture 4" descr="How To Tell If That Call From Social Security Is a Scam | GOBankingRates">
            <a:extLst>
              <a:ext uri="{FF2B5EF4-FFF2-40B4-BE49-F238E27FC236}">
                <a16:creationId xmlns:a16="http://schemas.microsoft.com/office/drawing/2014/main" id="{E5CB6AF9-346B-CD06-9BB0-0F463AD1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" y="365836"/>
            <a:ext cx="3852523" cy="317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,346 Scam Phone Call Stock Photos, Pictures &amp; Royalty-Free Images - iStock">
            <a:extLst>
              <a:ext uri="{FF2B5EF4-FFF2-40B4-BE49-F238E27FC236}">
                <a16:creationId xmlns:a16="http://schemas.microsoft.com/office/drawing/2014/main" id="{11A46759-34F4-7728-33EA-5DB21D8DEE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6" r="834" b="-2"/>
          <a:stretch/>
        </p:blipFill>
        <p:spPr bwMode="auto">
          <a:xfrm>
            <a:off x="2994572" y="365835"/>
            <a:ext cx="3268230" cy="3172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9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41D1-05DD-7C84-C0BB-DF7B72CC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844"/>
            <a:ext cx="10515600" cy="1325563"/>
          </a:xfrm>
        </p:spPr>
        <p:txBody>
          <a:bodyPr/>
          <a:lstStyle/>
          <a:p>
            <a:r>
              <a:rPr lang="en-US" dirty="0"/>
              <a:t>Grandparent/Relative Scam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0EF33A-5AF2-1FFC-4A7F-1536D2E76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303" y="2146609"/>
            <a:ext cx="5377504" cy="3024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18D9F2-4CA8-A159-4AA3-05A072D7DB0B}"/>
              </a:ext>
            </a:extLst>
          </p:cNvPr>
          <p:cNvSpPr txBox="1"/>
          <p:nvPr/>
        </p:nvSpPr>
        <p:spPr>
          <a:xfrm>
            <a:off x="5648508" y="1557609"/>
            <a:ext cx="640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A1E2D"/>
                </a:solidFill>
              </a:rPr>
              <a:t>“Grandpa, I need money for bail…..”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9A0DA-05D8-6040-F5B6-8ADC1C996E32}"/>
              </a:ext>
            </a:extLst>
          </p:cNvPr>
          <p:cNvSpPr txBox="1"/>
          <p:nvPr/>
        </p:nvSpPr>
        <p:spPr>
          <a:xfrm>
            <a:off x="6148855" y="4525124"/>
            <a:ext cx="48842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will you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do?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 money, get a prepaid card, or send cryptocurrency or money in any other way.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ABF3B-A5AE-C78A-C715-5F7F0514427F}"/>
              </a:ext>
            </a:extLst>
          </p:cNvPr>
          <p:cNvSpPr txBox="1"/>
          <p:nvPr/>
        </p:nvSpPr>
        <p:spPr>
          <a:xfrm>
            <a:off x="7295100" y="2306907"/>
            <a:ext cx="444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/>
              <a:t>Call and confirm with family members</a:t>
            </a:r>
          </a:p>
          <a:p>
            <a:r>
              <a:rPr lang="en-US" sz="2400" b="1" dirty="0"/>
              <a:t>Set up a family safe word</a:t>
            </a:r>
          </a:p>
        </p:txBody>
      </p:sp>
      <p:pic>
        <p:nvPicPr>
          <p:cNvPr id="1026" name="Picture 2" descr="Stop sign clip art microsoft free clipart images">
            <a:extLst>
              <a:ext uri="{FF2B5EF4-FFF2-40B4-BE49-F238E27FC236}">
                <a16:creationId xmlns:a16="http://schemas.microsoft.com/office/drawing/2014/main" id="{5D527339-4D46-39A2-0FFD-036D4F1A3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18" y="2613225"/>
            <a:ext cx="1026670" cy="10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175AF-3B94-9EAA-60D3-CD178E8A0F14}"/>
              </a:ext>
            </a:extLst>
          </p:cNvPr>
          <p:cNvSpPr txBox="1"/>
          <p:nvPr/>
        </p:nvSpPr>
        <p:spPr>
          <a:xfrm>
            <a:off x="314092" y="5171455"/>
            <a:ext cx="502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https://consumer.ftc.gov/features/pass-it-on/impersonator-scams/grandkid-scams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 5">
            <a:extLst>
              <a:ext uri="{FF2B5EF4-FFF2-40B4-BE49-F238E27FC236}">
                <a16:creationId xmlns:a16="http://schemas.microsoft.com/office/drawing/2014/main" id="{71D98D70-4762-38C2-278D-515014F3E9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" b="-1"/>
          <a:stretch/>
        </p:blipFill>
        <p:spPr bwMode="auto"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6DD1-58C4-DADC-EF96-8C10274C2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404" y="302305"/>
            <a:ext cx="10515600" cy="1325563"/>
          </a:xfrm>
        </p:spPr>
        <p:txBody>
          <a:bodyPr/>
          <a:lstStyle/>
          <a:p>
            <a:r>
              <a:rPr lang="en-US" dirty="0"/>
              <a:t>Government/Business Imposter Scams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1D52-6453-640E-07E3-1E370A774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54629" y="1303176"/>
            <a:ext cx="10515600" cy="915206"/>
          </a:xfrm>
        </p:spPr>
        <p:txBody>
          <a:bodyPr/>
          <a:lstStyle/>
          <a:p>
            <a:pPr marL="914400" lvl="3" indent="0">
              <a:buNone/>
            </a:pPr>
            <a:r>
              <a:rPr lang="en-US" sz="2400" b="1" dirty="0"/>
              <a:t>IRS, SSA, Medicare, Utility Company, Financial Institutions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7CF003-FF3D-50AA-01B1-01E4528AD805}"/>
              </a:ext>
            </a:extLst>
          </p:cNvPr>
          <p:cNvSpPr txBox="1"/>
          <p:nvPr/>
        </p:nvSpPr>
        <p:spPr>
          <a:xfrm>
            <a:off x="2147654" y="3515309"/>
            <a:ext cx="646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STOP. Don’t click any links or call numbers</a:t>
            </a:r>
          </a:p>
          <a:p>
            <a:endParaRPr lang="en-US" sz="2000" dirty="0"/>
          </a:p>
          <a:p>
            <a:r>
              <a:rPr lang="en-US" sz="2000" dirty="0"/>
              <a:t>Verify with the “source” AND Do NOT Engage.</a:t>
            </a:r>
          </a:p>
        </p:txBody>
      </p:sp>
      <p:pic>
        <p:nvPicPr>
          <p:cNvPr id="7" name="Picture 2" descr="Stop sign clip art microsoft free clipart images">
            <a:extLst>
              <a:ext uri="{FF2B5EF4-FFF2-40B4-BE49-F238E27FC236}">
                <a16:creationId xmlns:a16="http://schemas.microsoft.com/office/drawing/2014/main" id="{4595195C-FC2F-CD35-9EAF-4F44A268A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10" y="3369914"/>
            <a:ext cx="1251896" cy="13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6EB02-2242-48A2-A884-6C8D445A2CF0}"/>
              </a:ext>
            </a:extLst>
          </p:cNvPr>
          <p:cNvSpPr txBox="1"/>
          <p:nvPr/>
        </p:nvSpPr>
        <p:spPr>
          <a:xfrm>
            <a:off x="2147654" y="4747576"/>
            <a:ext cx="48842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will you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do?</a:t>
            </a:r>
          </a:p>
          <a:p>
            <a:r>
              <a:rPr lang="en-U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 money, get a prepaid card, or send cryptocurrency or money in any other way.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8844A-AB2E-88B9-A79B-4AEA1438887F}"/>
              </a:ext>
            </a:extLst>
          </p:cNvPr>
          <p:cNvSpPr txBox="1"/>
          <p:nvPr/>
        </p:nvSpPr>
        <p:spPr>
          <a:xfrm>
            <a:off x="87074" y="1935860"/>
            <a:ext cx="7858150" cy="473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“You owe back taxes. Pay $$$ or get arrested or deported.”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D8F466-388F-1A83-FF55-6FC94998B45F}"/>
              </a:ext>
            </a:extLst>
          </p:cNvPr>
          <p:cNvSpPr txBox="1"/>
          <p:nvPr/>
        </p:nvSpPr>
        <p:spPr>
          <a:xfrm>
            <a:off x="73935" y="2457918"/>
            <a:ext cx="9258471" cy="473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4"/>
              </a:buBlip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Won’t call, text, or email you out of the blue with threats or promises of money</a:t>
            </a:r>
          </a:p>
        </p:txBody>
      </p:sp>
      <p:pic>
        <p:nvPicPr>
          <p:cNvPr id="13" name="Picture 12" descr="Classic Glasses And Mustache Disguise On White Background Stock Photo -  Download Image Now - iStock">
            <a:extLst>
              <a:ext uri="{FF2B5EF4-FFF2-40B4-BE49-F238E27FC236}">
                <a16:creationId xmlns:a16="http://schemas.microsoft.com/office/drawing/2014/main" id="{CAF07325-46DF-54E9-B5DB-CC9D78FDF6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312" y="1101243"/>
            <a:ext cx="2816084" cy="304189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">
            <a:extLst>
              <a:ext uri="{FF2B5EF4-FFF2-40B4-BE49-F238E27FC236}">
                <a16:creationId xmlns:a16="http://schemas.microsoft.com/office/drawing/2014/main" id="{60FCD6E5-9CB2-FD69-C3B4-098CB5E4B8C0}"/>
              </a:ext>
            </a:extLst>
          </p:cNvPr>
          <p:cNvSpPr txBox="1"/>
          <p:nvPr/>
        </p:nvSpPr>
        <p:spPr>
          <a:xfrm>
            <a:off x="9565184" y="1021460"/>
            <a:ext cx="2242820" cy="91440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kern="100" dirty="0">
                <a:latin typeface="Arial Narrow" panose="020B0606020202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IMPOSTER</a:t>
            </a:r>
            <a:endParaRPr lang="en-US" sz="3600" kern="100" dirty="0">
              <a:effectLst/>
              <a:latin typeface="Arial Narrow" panose="020B0606020202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15" name="Text Box 1">
            <a:extLst>
              <a:ext uri="{FF2B5EF4-FFF2-40B4-BE49-F238E27FC236}">
                <a16:creationId xmlns:a16="http://schemas.microsoft.com/office/drawing/2014/main" id="{5F333060-1D04-0966-967D-398A8D7132D3}"/>
              </a:ext>
            </a:extLst>
          </p:cNvPr>
          <p:cNvSpPr txBox="1"/>
          <p:nvPr/>
        </p:nvSpPr>
        <p:spPr>
          <a:xfrm>
            <a:off x="9435459" y="2107300"/>
            <a:ext cx="2621433" cy="94205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kern="100" dirty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SCAMS</a:t>
            </a:r>
            <a:endParaRPr lang="en-US" sz="5400" kern="1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16CEB8B-81FE-6379-3918-78B8A0FF35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665" y="3922233"/>
            <a:ext cx="2324339" cy="699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log Archives - Versasec">
            <a:extLst>
              <a:ext uri="{FF2B5EF4-FFF2-40B4-BE49-F238E27FC236}">
                <a16:creationId xmlns:a16="http://schemas.microsoft.com/office/drawing/2014/main" id="{E01C2186-256B-F249-482F-46EEFFF09F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5" t="30786" r="13622" b="34769"/>
          <a:stretch/>
        </p:blipFill>
        <p:spPr bwMode="auto">
          <a:xfrm>
            <a:off x="9382183" y="5690735"/>
            <a:ext cx="2727983" cy="6990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Download Free APPLE LOGO PNG transparent background and clipart">
            <a:extLst>
              <a:ext uri="{FF2B5EF4-FFF2-40B4-BE49-F238E27FC236}">
                <a16:creationId xmlns:a16="http://schemas.microsoft.com/office/drawing/2014/main" id="{DC310B61-1A3A-F731-4E58-319003A35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346" y="4676369"/>
            <a:ext cx="688496" cy="8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635A895-4BBA-47E4-A39F-6196C1393C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5299" y="2582976"/>
            <a:ext cx="3566160" cy="232079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E9396C-0459-4F16-853E-B05869EB7651}"/>
              </a:ext>
            </a:extLst>
          </p:cNvPr>
          <p:cNvSpPr txBox="1">
            <a:spLocks/>
          </p:cNvSpPr>
          <p:nvPr/>
        </p:nvSpPr>
        <p:spPr>
          <a:xfrm>
            <a:off x="4225299" y="4905825"/>
            <a:ext cx="3566160" cy="54672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solidFill>
                  <a:srgbClr val="FFFFFF"/>
                </a:solidFill>
                <a:latin typeface="+mj-lt"/>
                <a:cs typeface="+mj-cs"/>
              </a:rPr>
              <a:t>2-Step Verification/MFA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FA4A89-5393-4071-9C46-50626F4B8F15}"/>
              </a:ext>
            </a:extLst>
          </p:cNvPr>
          <p:cNvSpPr txBox="1">
            <a:spLocks/>
          </p:cNvSpPr>
          <p:nvPr/>
        </p:nvSpPr>
        <p:spPr>
          <a:xfrm>
            <a:off x="1603079" y="-642164"/>
            <a:ext cx="8049119" cy="1872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5400" b="1" dirty="0">
                <a:latin typeface="+mn-lt"/>
                <a:cs typeface="+mj-cs"/>
              </a:rPr>
              <a:t>CYBER SAFETY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5783CE0-B494-4C99-A119-0EF6171F89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901" y="2582976"/>
            <a:ext cx="3431360" cy="23207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A541438-8FB2-4995-98D3-DE64061FB34D}"/>
              </a:ext>
            </a:extLst>
          </p:cNvPr>
          <p:cNvSpPr txBox="1">
            <a:spLocks/>
          </p:cNvSpPr>
          <p:nvPr/>
        </p:nvSpPr>
        <p:spPr>
          <a:xfrm>
            <a:off x="412901" y="4903768"/>
            <a:ext cx="3431360" cy="5486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Passwords</a:t>
            </a:r>
          </a:p>
        </p:txBody>
      </p:sp>
      <p:pic>
        <p:nvPicPr>
          <p:cNvPr id="2" name="Content Placeholder 4" descr="A picture containing text, keyboard&#10;&#10;Description automatically generated">
            <a:extLst>
              <a:ext uri="{FF2B5EF4-FFF2-40B4-BE49-F238E27FC236}">
                <a16:creationId xmlns:a16="http://schemas.microsoft.com/office/drawing/2014/main" id="{FD5128CB-8E16-9333-FF84-ED6F779D7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50" y="2582976"/>
            <a:ext cx="3463299" cy="2377440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FD156D1-C0E5-DF9A-14F6-713739043356}"/>
              </a:ext>
            </a:extLst>
          </p:cNvPr>
          <p:cNvSpPr txBox="1">
            <a:spLocks/>
          </p:cNvSpPr>
          <p:nvPr/>
        </p:nvSpPr>
        <p:spPr>
          <a:xfrm>
            <a:off x="8123649" y="4905825"/>
            <a:ext cx="3463299" cy="54864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5831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DFPI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2D72"/>
      </a:accent1>
      <a:accent2>
        <a:srgbClr val="009CDE"/>
      </a:accent2>
      <a:accent3>
        <a:srgbClr val="AA8A00"/>
      </a:accent3>
      <a:accent4>
        <a:srgbClr val="002D72"/>
      </a:accent4>
      <a:accent5>
        <a:srgbClr val="009CDE"/>
      </a:accent5>
      <a:accent6>
        <a:srgbClr val="AA8A00"/>
      </a:accent6>
      <a:hlink>
        <a:srgbClr val="0563C1"/>
      </a:hlink>
      <a:folHlink>
        <a:srgbClr val="954F72"/>
      </a:folHlink>
    </a:clrScheme>
    <a:fontScheme name="DFPI">
      <a:majorFont>
        <a:latin typeface="Gotham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6382</TotalTime>
  <Words>562</Words>
  <Application>Microsoft Office PowerPoint</Application>
  <PresentationFormat>Widescreen</PresentationFormat>
  <Paragraphs>94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Gotham Bold</vt:lpstr>
      <vt:lpstr>Arial</vt:lpstr>
      <vt:lpstr>Arial Narrow</vt:lpstr>
      <vt:lpstr>Calibri</vt:lpstr>
      <vt:lpstr>Calibri Light</vt:lpstr>
      <vt:lpstr>Century Gothic</vt:lpstr>
      <vt:lpstr>Segoe UI</vt:lpstr>
      <vt:lpstr>Source Sans Pro</vt:lpstr>
      <vt:lpstr>Wingdings</vt:lpstr>
      <vt:lpstr>Office Theme</vt:lpstr>
      <vt:lpstr>1_Office Theme</vt:lpstr>
      <vt:lpstr> Protect Yourself From Fraud </vt:lpstr>
      <vt:lpstr>Important Information about this Presentation</vt:lpstr>
      <vt:lpstr>PowerPoint Presentation</vt:lpstr>
      <vt:lpstr>PowerPoint Presentation</vt:lpstr>
      <vt:lpstr>PowerPoint Presentation</vt:lpstr>
      <vt:lpstr>Grandparent/Relative Scam</vt:lpstr>
      <vt:lpstr>PowerPoint Presentation</vt:lpstr>
      <vt:lpstr>Government/Business Imposter Scams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Fahim</dc:creator>
  <cp:lastModifiedBy>Westlake, Sally@DFPI</cp:lastModifiedBy>
  <cp:revision>628</cp:revision>
  <dcterms:created xsi:type="dcterms:W3CDTF">2021-02-04T13:11:05Z</dcterms:created>
  <dcterms:modified xsi:type="dcterms:W3CDTF">2023-11-02T18:10:05Z</dcterms:modified>
</cp:coreProperties>
</file>