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9" r:id="rId15"/>
    <p:sldId id="270" r:id="rId16"/>
  </p:sldIdLst>
  <p:sldSz cx="18288000" cy="10287000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Arial Bold" panose="020B070402020202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4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27.06.2024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sv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51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64.svg"/><Relationship Id="rId10" Type="http://schemas.openxmlformats.org/officeDocument/2006/relationships/image" Target="../media/image61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21357" y="8720473"/>
            <a:ext cx="4889797" cy="50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56"/>
              </a:lnSpc>
            </a:pPr>
            <a:r>
              <a:rPr lang="en-US" sz="2425" dirty="0">
                <a:solidFill>
                  <a:srgbClr val="FFFFFF"/>
                </a:solidFill>
                <a:latin typeface="Arial"/>
              </a:rPr>
              <a:t>www.cslb.ca.gov/seniors </a:t>
            </a:r>
          </a:p>
        </p:txBody>
      </p:sp>
      <p:sp>
        <p:nvSpPr>
          <p:cNvPr id="3" name="AutoShape 3"/>
          <p:cNvSpPr/>
          <p:nvPr/>
        </p:nvSpPr>
        <p:spPr>
          <a:xfrm>
            <a:off x="1498218" y="9038757"/>
            <a:ext cx="4328849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94806" y="1028700"/>
            <a:ext cx="6396274" cy="8229600"/>
          </a:xfrm>
          <a:custGeom>
            <a:avLst/>
            <a:gdLst/>
            <a:ahLst/>
            <a:cxnLst/>
            <a:rect l="l" t="t" r="r" b="b"/>
            <a:pathLst>
              <a:path w="6396274" h="8229600">
                <a:moveTo>
                  <a:pt x="0" y="0"/>
                </a:moveTo>
                <a:lnTo>
                  <a:pt x="6396274" y="0"/>
                </a:lnTo>
                <a:lnTo>
                  <a:pt x="63962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43" r="-536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98218" y="2170632"/>
            <a:ext cx="8476541" cy="5945735"/>
          </a:xfrm>
          <a:custGeom>
            <a:avLst/>
            <a:gdLst/>
            <a:ahLst/>
            <a:cxnLst/>
            <a:rect l="l" t="t" r="r" b="b"/>
            <a:pathLst>
              <a:path w="8476541" h="5945735">
                <a:moveTo>
                  <a:pt x="0" y="0"/>
                </a:moveTo>
                <a:lnTo>
                  <a:pt x="8476541" y="0"/>
                </a:lnTo>
                <a:lnTo>
                  <a:pt x="8476541" y="5945736"/>
                </a:lnTo>
                <a:lnTo>
                  <a:pt x="0" y="5945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3590" y="2165049"/>
            <a:ext cx="10575424" cy="166243"/>
            <a:chOff x="0" y="0"/>
            <a:chExt cx="12374609" cy="1945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74626" cy="194314"/>
            </a:xfrm>
            <a:custGeom>
              <a:avLst/>
              <a:gdLst/>
              <a:ahLst/>
              <a:cxnLst/>
              <a:rect l="l" t="t" r="r" b="b"/>
              <a:pathLst>
                <a:path w="12374626" h="194314">
                  <a:moveTo>
                    <a:pt x="0" y="0"/>
                  </a:moveTo>
                  <a:lnTo>
                    <a:pt x="12374626" y="0"/>
                  </a:lnTo>
                  <a:lnTo>
                    <a:pt x="12374626" y="194314"/>
                  </a:lnTo>
                  <a:lnTo>
                    <a:pt x="0" y="194314"/>
                  </a:lnTo>
                  <a:close/>
                </a:path>
              </a:pathLst>
            </a:custGeom>
            <a:solidFill>
              <a:srgbClr val="DFB75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32046" y="7625530"/>
            <a:ext cx="3359777" cy="2154378"/>
          </a:xfrm>
          <a:custGeom>
            <a:avLst/>
            <a:gdLst/>
            <a:ahLst/>
            <a:cxnLst/>
            <a:rect l="l" t="t" r="r" b="b"/>
            <a:pathLst>
              <a:path w="3359777" h="2154378">
                <a:moveTo>
                  <a:pt x="0" y="0"/>
                </a:moveTo>
                <a:lnTo>
                  <a:pt x="3359777" y="0"/>
                </a:lnTo>
                <a:lnTo>
                  <a:pt x="3359777" y="2154377"/>
                </a:lnTo>
                <a:lnTo>
                  <a:pt x="0" y="2154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7014228" cy="10287000"/>
          </a:xfrm>
          <a:custGeom>
            <a:avLst/>
            <a:gdLst/>
            <a:ahLst/>
            <a:cxnLst/>
            <a:rect l="l" t="t" r="r" b="b"/>
            <a:pathLst>
              <a:path w="7014228" h="10287000">
                <a:moveTo>
                  <a:pt x="0" y="0"/>
                </a:moveTo>
                <a:lnTo>
                  <a:pt x="7014228" y="0"/>
                </a:lnTo>
                <a:lnTo>
                  <a:pt x="70142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29" r="-62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13590" y="2700437"/>
            <a:ext cx="10364810" cy="1002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2640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199" spc="26" dirty="0">
                <a:solidFill>
                  <a:srgbClr val="000000"/>
                </a:solidFill>
                <a:latin typeface="Arial"/>
              </a:rPr>
              <a:t>Down payments: 10% or $1,000, whichever is less!</a:t>
            </a:r>
          </a:p>
          <a:p>
            <a:pPr marL="690879" lvl="1" indent="-345439" algn="l">
              <a:lnSpc>
                <a:spcPts val="7999"/>
              </a:lnSpc>
              <a:buFont typeface="Arial"/>
              <a:buChar char="•"/>
            </a:pPr>
            <a:r>
              <a:rPr lang="en-US" sz="3199" spc="25" dirty="0">
                <a:solidFill>
                  <a:srgbClr val="000000"/>
                </a:solidFill>
                <a:latin typeface="Arial"/>
              </a:rPr>
              <a:t>Keep all project documents: photos, emails, text messages, contract, receipts</a:t>
            </a:r>
          </a:p>
          <a:p>
            <a:pPr marL="690879" lvl="1" indent="-345439" algn="l">
              <a:lnSpc>
                <a:spcPts val="7999"/>
              </a:lnSpc>
              <a:buFont typeface="Arial"/>
              <a:buChar char="•"/>
            </a:pPr>
            <a:r>
              <a:rPr lang="en-US" sz="3199" spc="26" dirty="0">
                <a:solidFill>
                  <a:srgbClr val="000000"/>
                </a:solidFill>
                <a:latin typeface="Arial"/>
              </a:rPr>
              <a:t>All consumers have 4 years from the date of construction to file a complaint</a:t>
            </a:r>
          </a:p>
          <a:p>
            <a:pPr marL="690879" lvl="1" indent="-345439" algn="l">
              <a:lnSpc>
                <a:spcPts val="7999"/>
              </a:lnSpc>
              <a:buFont typeface="Arial"/>
              <a:buChar char="•"/>
            </a:pPr>
            <a:r>
              <a:rPr lang="en-US" sz="3199" spc="26" dirty="0">
                <a:solidFill>
                  <a:srgbClr val="000000"/>
                </a:solidFill>
                <a:latin typeface="Arial"/>
              </a:rPr>
              <a:t>Ages 65+ have a five-day right to cancel any contract (California law)</a:t>
            </a:r>
          </a:p>
          <a:p>
            <a:pPr marL="678610" lvl="2" indent="-226203" algn="l">
              <a:lnSpc>
                <a:spcPts val="7999"/>
              </a:lnSpc>
            </a:pPr>
            <a:endParaRPr lang="en-US" sz="3199" spc="26" dirty="0">
              <a:solidFill>
                <a:srgbClr val="000000"/>
              </a:solidFill>
              <a:latin typeface="Arial"/>
            </a:endParaRPr>
          </a:p>
          <a:p>
            <a:pPr marL="678610" lvl="2" indent="-226203" algn="l">
              <a:lnSpc>
                <a:spcPts val="7999"/>
              </a:lnSpc>
            </a:pPr>
            <a:endParaRPr lang="en-US" sz="3199" spc="26" dirty="0">
              <a:solidFill>
                <a:srgbClr val="000000"/>
              </a:solidFill>
              <a:latin typeface="Arial"/>
            </a:endParaRPr>
          </a:p>
          <a:p>
            <a:pPr marL="678610" lvl="2" indent="-226203" algn="l">
              <a:lnSpc>
                <a:spcPts val="7999"/>
              </a:lnSpc>
            </a:pPr>
            <a:endParaRPr lang="en-US" sz="3199" spc="26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13590" y="866775"/>
            <a:ext cx="10738572" cy="68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4000" spc="449" dirty="0">
                <a:solidFill>
                  <a:srgbClr val="000000"/>
                </a:solidFill>
                <a:latin typeface="Arial Black" panose="020B0A04020102020204" pitchFamily="34" charset="0"/>
              </a:rPr>
              <a:t>BEFORE HIRING A CONTRACTOR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4097968"/>
            <a:ext cx="13410057" cy="6473977"/>
            <a:chOff x="0" y="0"/>
            <a:chExt cx="18950183" cy="8631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50183" cy="8632024"/>
            </a:xfrm>
            <a:custGeom>
              <a:avLst/>
              <a:gdLst/>
              <a:ahLst/>
              <a:cxnLst/>
              <a:rect l="l" t="t" r="r" b="b"/>
              <a:pathLst>
                <a:path w="18950183" h="8632024">
                  <a:moveTo>
                    <a:pt x="0" y="0"/>
                  </a:moveTo>
                  <a:lnTo>
                    <a:pt x="18950183" y="0"/>
                  </a:lnTo>
                  <a:lnTo>
                    <a:pt x="18950183" y="8632024"/>
                  </a:lnTo>
                  <a:lnTo>
                    <a:pt x="0" y="86320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1733" r="31733"/>
          <a:stretch>
            <a:fillRect/>
          </a:stretch>
        </p:blipFill>
        <p:spPr>
          <a:xfrm>
            <a:off x="12682603" y="0"/>
            <a:ext cx="6843733" cy="105719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2845130"/>
            <a:ext cx="13310329" cy="6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3499" spc="523">
                <a:solidFill>
                  <a:srgbClr val="FFFFFF"/>
                </a:solidFill>
                <a:latin typeface="Arial Bold"/>
              </a:rPr>
              <a:t>WWW.CSLB.CA.GOV</a:t>
            </a:r>
            <a:r>
              <a:rPr lang="en-US" sz="3499" spc="523">
                <a:solidFill>
                  <a:srgbClr val="FDD377"/>
                </a:solidFill>
                <a:latin typeface="Arial Bold"/>
              </a:rPr>
              <a:t>/SOLAR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00379"/>
            <a:ext cx="8774231" cy="2098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99"/>
              </a:lnSpc>
            </a:pPr>
            <a:r>
              <a:rPr lang="en-US" sz="4400" spc="549" dirty="0">
                <a:solidFill>
                  <a:srgbClr val="FFFFFF"/>
                </a:solidFill>
                <a:latin typeface="Arial Black" panose="020B0A04020102020204" pitchFamily="34" charset="0"/>
              </a:rPr>
              <a:t>PROTECT YOURSELF FROM SOLAR FRAUD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1393" y="4277039"/>
            <a:ext cx="11380486" cy="535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1593" lvl="2" indent="-571500" algn="l">
              <a:lnSpc>
                <a:spcPts val="7137"/>
              </a:lnSpc>
              <a:buFont typeface="Arial" panose="020B0604020202020204" pitchFamily="34" charset="0"/>
              <a:buChar char="•"/>
            </a:pPr>
            <a:r>
              <a:rPr lang="en-US" sz="4173" spc="258" dirty="0">
                <a:solidFill>
                  <a:srgbClr val="051931"/>
                </a:solidFill>
                <a:latin typeface="Arial"/>
              </a:rPr>
              <a:t>Solar is </a:t>
            </a:r>
            <a:r>
              <a:rPr lang="en-US" sz="4173" u="sng" spc="258" dirty="0">
                <a:solidFill>
                  <a:srgbClr val="051931"/>
                </a:solidFill>
                <a:latin typeface="Arial"/>
              </a:rPr>
              <a:t>not free</a:t>
            </a:r>
          </a:p>
          <a:p>
            <a:pPr marL="1151593" lvl="2" indent="-571500" algn="l">
              <a:lnSpc>
                <a:spcPts val="7137"/>
              </a:lnSpc>
              <a:buFont typeface="Arial" panose="020B0604020202020204" pitchFamily="34" charset="0"/>
              <a:buChar char="•"/>
            </a:pPr>
            <a:r>
              <a:rPr lang="en-US" sz="4173" spc="203" dirty="0">
                <a:solidFill>
                  <a:srgbClr val="051931"/>
                </a:solidFill>
                <a:latin typeface="Arial"/>
              </a:rPr>
              <a:t>Don’t let payments get ahead of the work</a:t>
            </a:r>
          </a:p>
          <a:p>
            <a:pPr marL="1151593" lvl="2" indent="-571500" algn="l">
              <a:lnSpc>
                <a:spcPts val="7137"/>
              </a:lnSpc>
              <a:buFont typeface="Arial" panose="020B0604020202020204" pitchFamily="34" charset="0"/>
              <a:buChar char="•"/>
            </a:pPr>
            <a:r>
              <a:rPr lang="en-US" sz="4173" spc="203" dirty="0">
                <a:solidFill>
                  <a:srgbClr val="051931"/>
                </a:solidFill>
                <a:latin typeface="Arial"/>
              </a:rPr>
              <a:t>Get everything in writing</a:t>
            </a:r>
          </a:p>
          <a:p>
            <a:pPr marL="1151593" lvl="2" indent="-571500" algn="l">
              <a:lnSpc>
                <a:spcPts val="7137"/>
              </a:lnSpc>
              <a:buFont typeface="Arial" panose="020B0604020202020204" pitchFamily="34" charset="0"/>
              <a:buChar char="•"/>
            </a:pPr>
            <a:r>
              <a:rPr lang="en-US" sz="4173" spc="203" dirty="0">
                <a:solidFill>
                  <a:srgbClr val="051931"/>
                </a:solidFill>
                <a:latin typeface="Arial"/>
              </a:rPr>
              <a:t>Make sure you understand the contract terms</a:t>
            </a:r>
          </a:p>
        </p:txBody>
      </p:sp>
      <p:sp>
        <p:nvSpPr>
          <p:cNvPr id="8" name="Freeform 8"/>
          <p:cNvSpPr/>
          <p:nvPr/>
        </p:nvSpPr>
        <p:spPr>
          <a:xfrm>
            <a:off x="9144000" y="632932"/>
            <a:ext cx="3210792" cy="3903698"/>
          </a:xfrm>
          <a:custGeom>
            <a:avLst/>
            <a:gdLst/>
            <a:ahLst/>
            <a:cxnLst/>
            <a:rect l="l" t="t" r="r" b="b"/>
            <a:pathLst>
              <a:path w="3210792" h="3903698">
                <a:moveTo>
                  <a:pt x="0" y="0"/>
                </a:moveTo>
                <a:lnTo>
                  <a:pt x="3210792" y="0"/>
                </a:lnTo>
                <a:lnTo>
                  <a:pt x="3210792" y="3903698"/>
                </a:lnTo>
                <a:lnTo>
                  <a:pt x="0" y="3903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9486212" y="1715296"/>
            <a:ext cx="2526367" cy="2526367"/>
            <a:chOff x="0" y="0"/>
            <a:chExt cx="3368490" cy="33684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8490" cy="3368490"/>
            </a:xfrm>
            <a:custGeom>
              <a:avLst/>
              <a:gdLst/>
              <a:ahLst/>
              <a:cxnLst/>
              <a:rect l="l" t="t" r="r" b="b"/>
              <a:pathLst>
                <a:path w="3368490" h="3368490">
                  <a:moveTo>
                    <a:pt x="0" y="0"/>
                  </a:moveTo>
                  <a:lnTo>
                    <a:pt x="3368490" y="0"/>
                  </a:lnTo>
                  <a:lnTo>
                    <a:pt x="3368490" y="3368490"/>
                  </a:lnTo>
                  <a:lnTo>
                    <a:pt x="0" y="336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9944" y="1319509"/>
            <a:ext cx="10891730" cy="108139"/>
            <a:chOff x="0" y="0"/>
            <a:chExt cx="11005471" cy="1092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05439" cy="109282"/>
            </a:xfrm>
            <a:custGeom>
              <a:avLst/>
              <a:gdLst/>
              <a:ahLst/>
              <a:cxnLst/>
              <a:rect l="l" t="t" r="r" b="b"/>
              <a:pathLst>
                <a:path w="11005439" h="109282">
                  <a:moveTo>
                    <a:pt x="0" y="0"/>
                  </a:moveTo>
                  <a:lnTo>
                    <a:pt x="11005439" y="0"/>
                  </a:lnTo>
                  <a:lnTo>
                    <a:pt x="11005439" y="109282"/>
                  </a:lnTo>
                  <a:lnTo>
                    <a:pt x="0" y="1092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872028" y="-523364"/>
            <a:ext cx="7816813" cy="11678194"/>
          </a:xfrm>
          <a:custGeom>
            <a:avLst/>
            <a:gdLst/>
            <a:ahLst/>
            <a:cxnLst/>
            <a:rect l="l" t="t" r="r" b="b"/>
            <a:pathLst>
              <a:path w="7816813" h="11678194">
                <a:moveTo>
                  <a:pt x="0" y="0"/>
                </a:moveTo>
                <a:lnTo>
                  <a:pt x="7816813" y="0"/>
                </a:lnTo>
                <a:lnTo>
                  <a:pt x="7816813" y="11678194"/>
                </a:lnTo>
                <a:lnTo>
                  <a:pt x="0" y="1167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071" r="-291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38884" y="4861664"/>
            <a:ext cx="10702790" cy="5134244"/>
          </a:xfrm>
          <a:custGeom>
            <a:avLst/>
            <a:gdLst/>
            <a:ahLst/>
            <a:cxnLst/>
            <a:rect l="l" t="t" r="r" b="b"/>
            <a:pathLst>
              <a:path w="10702790" h="5134244">
                <a:moveTo>
                  <a:pt x="0" y="0"/>
                </a:moveTo>
                <a:lnTo>
                  <a:pt x="10702790" y="0"/>
                </a:lnTo>
                <a:lnTo>
                  <a:pt x="10702790" y="5134244"/>
                </a:lnTo>
                <a:lnTo>
                  <a:pt x="0" y="513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9" r="-570" b="-163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113"/>
          <a:stretch>
            <a:fillRect/>
          </a:stretch>
        </p:blipFill>
        <p:spPr>
          <a:xfrm>
            <a:off x="5712104" y="8190503"/>
            <a:ext cx="2835846" cy="154553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3593455" y="6805553"/>
            <a:ext cx="3948910" cy="2769900"/>
          </a:xfrm>
          <a:custGeom>
            <a:avLst/>
            <a:gdLst/>
            <a:ahLst/>
            <a:cxnLst/>
            <a:rect l="l" t="t" r="r" b="b"/>
            <a:pathLst>
              <a:path w="3948910" h="2769900">
                <a:moveTo>
                  <a:pt x="0" y="0"/>
                </a:moveTo>
                <a:lnTo>
                  <a:pt x="3948910" y="0"/>
                </a:lnTo>
                <a:lnTo>
                  <a:pt x="3948910" y="2769900"/>
                </a:lnTo>
                <a:lnTo>
                  <a:pt x="0" y="276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02448" y="412242"/>
            <a:ext cx="10687714" cy="835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0"/>
              </a:lnSpc>
            </a:pPr>
            <a:r>
              <a:rPr lang="en-US" sz="4800" spc="545" dirty="0">
                <a:solidFill>
                  <a:srgbClr val="000000"/>
                </a:solidFill>
                <a:latin typeface="Arial Black" panose="020B0A04020102020204" pitchFamily="34" charset="0"/>
              </a:rPr>
              <a:t>IF YOU'VE BEEN SCAMMED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892" y="1459592"/>
            <a:ext cx="11471567" cy="393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0506" lvl="2" indent="-571500" algn="l">
              <a:lnSpc>
                <a:spcPts val="6155"/>
              </a:lnSpc>
              <a:buFont typeface="Arial" panose="020B0604020202020204" pitchFamily="34" charset="0"/>
              <a:buChar char="•"/>
            </a:pPr>
            <a:r>
              <a:rPr lang="en-US" sz="3799" spc="163" dirty="0">
                <a:solidFill>
                  <a:srgbClr val="000000"/>
                </a:solidFill>
                <a:latin typeface="Arial"/>
              </a:rPr>
              <a:t>Call CSLB: 1-800-321-CSLB (2752), or</a:t>
            </a:r>
          </a:p>
          <a:p>
            <a:pPr marL="1150506" lvl="2" indent="-571500" algn="l">
              <a:lnSpc>
                <a:spcPts val="6155"/>
              </a:lnSpc>
              <a:buFont typeface="Arial" panose="020B0604020202020204" pitchFamily="34" charset="0"/>
              <a:buChar char="•"/>
            </a:pPr>
            <a:r>
              <a:rPr lang="en-US" sz="3799" spc="163" dirty="0">
                <a:solidFill>
                  <a:srgbClr val="000000"/>
                </a:solidFill>
                <a:latin typeface="Arial"/>
              </a:rPr>
              <a:t>Visit www.cslb.ca.gov, "File a Complaint" on the homepage, or</a:t>
            </a:r>
          </a:p>
          <a:p>
            <a:pPr marL="1150506" lvl="2" indent="-571500" algn="l">
              <a:lnSpc>
                <a:spcPts val="6155"/>
              </a:lnSpc>
              <a:buFont typeface="Arial" panose="020B0604020202020204" pitchFamily="34" charset="0"/>
              <a:buChar char="•"/>
            </a:pPr>
            <a:r>
              <a:rPr lang="en-US" sz="3799" spc="163" dirty="0">
                <a:solidFill>
                  <a:srgbClr val="000000"/>
                </a:solidFill>
                <a:latin typeface="Arial"/>
              </a:rPr>
              <a:t>Email: cslbinfo@cslb.ca.gov</a:t>
            </a:r>
          </a:p>
          <a:p>
            <a:pPr marL="868509" lvl="2" indent="-289503" algn="l">
              <a:lnSpc>
                <a:spcPts val="6155"/>
              </a:lnSpc>
            </a:pPr>
            <a:endParaRPr lang="en-US" sz="3799" spc="163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29362"/>
            <a:ext cx="18743573" cy="11603468"/>
            <a:chOff x="0" y="0"/>
            <a:chExt cx="4936579" cy="3056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6579" cy="3056057"/>
            </a:xfrm>
            <a:custGeom>
              <a:avLst/>
              <a:gdLst/>
              <a:ahLst/>
              <a:cxnLst/>
              <a:rect l="l" t="t" r="r" b="b"/>
              <a:pathLst>
                <a:path w="4936579" h="3056057">
                  <a:moveTo>
                    <a:pt x="0" y="0"/>
                  </a:moveTo>
                  <a:lnTo>
                    <a:pt x="4936579" y="0"/>
                  </a:lnTo>
                  <a:lnTo>
                    <a:pt x="4936579" y="3056057"/>
                  </a:lnTo>
                  <a:lnTo>
                    <a:pt x="0" y="3056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6579" cy="3094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71500"/>
            <a:ext cx="16603743" cy="8977998"/>
            <a:chOff x="0" y="0"/>
            <a:chExt cx="4373002" cy="230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3002" cy="2304622"/>
            </a:xfrm>
            <a:custGeom>
              <a:avLst/>
              <a:gdLst/>
              <a:ahLst/>
              <a:cxnLst/>
              <a:rect l="l" t="t" r="r" b="b"/>
              <a:pathLst>
                <a:path w="4373002" h="2304622">
                  <a:moveTo>
                    <a:pt x="0" y="0"/>
                  </a:moveTo>
                  <a:lnTo>
                    <a:pt x="4373002" y="0"/>
                  </a:lnTo>
                  <a:lnTo>
                    <a:pt x="4373002" y="2304622"/>
                  </a:lnTo>
                  <a:lnTo>
                    <a:pt x="0" y="2304622"/>
                  </a:lnTo>
                  <a:close/>
                </a:path>
              </a:pathLst>
            </a:custGeom>
            <a:solidFill>
              <a:srgbClr val="223F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73002" cy="2342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937462" y="3818906"/>
            <a:ext cx="7471304" cy="4277322"/>
          </a:xfrm>
          <a:custGeom>
            <a:avLst/>
            <a:gdLst/>
            <a:ahLst/>
            <a:cxnLst/>
            <a:rect l="l" t="t" r="r" b="b"/>
            <a:pathLst>
              <a:path w="7471304" h="4277322">
                <a:moveTo>
                  <a:pt x="0" y="0"/>
                </a:moveTo>
                <a:lnTo>
                  <a:pt x="7471304" y="0"/>
                </a:lnTo>
                <a:lnTo>
                  <a:pt x="7471304" y="4277322"/>
                </a:lnTo>
                <a:lnTo>
                  <a:pt x="0" y="4277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04240" y="3168045"/>
            <a:ext cx="7913570" cy="16660148"/>
          </a:xfrm>
          <a:custGeom>
            <a:avLst/>
            <a:gdLst/>
            <a:ahLst/>
            <a:cxnLst/>
            <a:rect l="l" t="t" r="r" b="b"/>
            <a:pathLst>
              <a:path w="7913570" h="16660148">
                <a:moveTo>
                  <a:pt x="0" y="0"/>
                </a:moveTo>
                <a:lnTo>
                  <a:pt x="7913571" y="0"/>
                </a:lnTo>
                <a:lnTo>
                  <a:pt x="7913571" y="16660148"/>
                </a:lnTo>
                <a:lnTo>
                  <a:pt x="0" y="16660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426483" y="992049"/>
            <a:ext cx="780817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82"/>
              </a:lnSpc>
              <a:spcBef>
                <a:spcPct val="0"/>
              </a:spcBef>
            </a:pPr>
            <a:r>
              <a:rPr lang="en-US" sz="3600" spc="458" dirty="0">
                <a:solidFill>
                  <a:srgbClr val="FFFFFF"/>
                </a:solidFill>
                <a:latin typeface="Arial Bold"/>
              </a:rPr>
              <a:t>ALWAYS CHECK A LICENSE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08028" y="1828529"/>
            <a:ext cx="11471945" cy="173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643" dirty="0">
                <a:solidFill>
                  <a:schemeClr val="accent6"/>
                </a:solidFill>
                <a:latin typeface="Arial Bold"/>
              </a:rPr>
              <a:t>Visit www.cslb.ca.gov</a:t>
            </a:r>
          </a:p>
          <a:p>
            <a:pPr algn="ctr"/>
            <a:r>
              <a:rPr lang="en-US" sz="5643" dirty="0">
                <a:solidFill>
                  <a:schemeClr val="accent6"/>
                </a:solidFill>
                <a:latin typeface="Arial Bold"/>
              </a:rPr>
              <a:t>or call 800-321-CSLB (2752)</a:t>
            </a:r>
          </a:p>
        </p:txBody>
      </p:sp>
      <p:sp>
        <p:nvSpPr>
          <p:cNvPr id="12" name="TextBox 12"/>
          <p:cNvSpPr txBox="1"/>
          <p:nvPr/>
        </p:nvSpPr>
        <p:spPr>
          <a:xfrm rot="-623615">
            <a:off x="3591439" y="4317524"/>
            <a:ext cx="5615160" cy="254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8"/>
              </a:lnSpc>
            </a:pPr>
            <a:r>
              <a:rPr lang="en-US" sz="4842" dirty="0">
                <a:solidFill>
                  <a:srgbClr val="000000"/>
                </a:solidFill>
                <a:latin typeface="Bebas Neue"/>
              </a:rPr>
              <a:t>A license is required for jobs worth $500 including labor and materials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110009"/>
            <a:chOff x="0" y="0"/>
            <a:chExt cx="4816593" cy="819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9097"/>
            </a:xfrm>
            <a:custGeom>
              <a:avLst/>
              <a:gdLst/>
              <a:ahLst/>
              <a:cxnLst/>
              <a:rect l="l" t="t" r="r" b="b"/>
              <a:pathLst>
                <a:path w="4816592" h="819097">
                  <a:moveTo>
                    <a:pt x="0" y="0"/>
                  </a:moveTo>
                  <a:lnTo>
                    <a:pt x="4816592" y="0"/>
                  </a:lnTo>
                  <a:lnTo>
                    <a:pt x="4816592" y="819097"/>
                  </a:lnTo>
                  <a:lnTo>
                    <a:pt x="0" y="819097"/>
                  </a:lnTo>
                  <a:close/>
                </a:path>
              </a:pathLst>
            </a:custGeom>
            <a:solidFill>
              <a:srgbClr val="0519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876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94299" y="4446017"/>
            <a:ext cx="5765001" cy="5093198"/>
          </a:xfrm>
          <a:custGeom>
            <a:avLst/>
            <a:gdLst/>
            <a:ahLst/>
            <a:cxnLst/>
            <a:rect l="l" t="t" r="r" b="b"/>
            <a:pathLst>
              <a:path w="5765001" h="5093198">
                <a:moveTo>
                  <a:pt x="0" y="0"/>
                </a:moveTo>
                <a:lnTo>
                  <a:pt x="5765001" y="0"/>
                </a:lnTo>
                <a:lnTo>
                  <a:pt x="5765001" y="5093198"/>
                </a:lnTo>
                <a:lnTo>
                  <a:pt x="0" y="50931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2789">
            <a:off x="6885915" y="3553203"/>
            <a:ext cx="2198773" cy="5066468"/>
          </a:xfrm>
          <a:custGeom>
            <a:avLst/>
            <a:gdLst/>
            <a:ahLst/>
            <a:cxnLst/>
            <a:rect l="l" t="t" r="r" b="b"/>
            <a:pathLst>
              <a:path w="2198773" h="5066468">
                <a:moveTo>
                  <a:pt x="0" y="0"/>
                </a:moveTo>
                <a:lnTo>
                  <a:pt x="2198773" y="0"/>
                </a:lnTo>
                <a:lnTo>
                  <a:pt x="2198773" y="5066468"/>
                </a:lnTo>
                <a:lnTo>
                  <a:pt x="0" y="506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81359">
            <a:off x="8545734" y="4876804"/>
            <a:ext cx="2267906" cy="5102790"/>
          </a:xfrm>
          <a:custGeom>
            <a:avLst/>
            <a:gdLst/>
            <a:ahLst/>
            <a:cxnLst/>
            <a:rect l="l" t="t" r="r" b="b"/>
            <a:pathLst>
              <a:path w="2267906" h="5102790">
                <a:moveTo>
                  <a:pt x="0" y="0"/>
                </a:moveTo>
                <a:lnTo>
                  <a:pt x="2267906" y="0"/>
                </a:lnTo>
                <a:lnTo>
                  <a:pt x="2267906" y="5102791"/>
                </a:lnTo>
                <a:lnTo>
                  <a:pt x="0" y="51027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38905"/>
            <a:ext cx="2504385" cy="2771104"/>
          </a:xfrm>
          <a:custGeom>
            <a:avLst/>
            <a:gdLst/>
            <a:ahLst/>
            <a:cxnLst/>
            <a:rect l="l" t="t" r="r" b="b"/>
            <a:pathLst>
              <a:path w="2504385" h="2771104">
                <a:moveTo>
                  <a:pt x="0" y="0"/>
                </a:moveTo>
                <a:lnTo>
                  <a:pt x="2504385" y="0"/>
                </a:lnTo>
                <a:lnTo>
                  <a:pt x="2504385" y="2771104"/>
                </a:lnTo>
                <a:lnTo>
                  <a:pt x="0" y="2771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70714" y="1931169"/>
            <a:ext cx="14247170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3"/>
              </a:lnSpc>
            </a:pPr>
            <a:r>
              <a:rPr lang="en-US" sz="5461" spc="251">
                <a:solidFill>
                  <a:srgbClr val="FFFFFF"/>
                </a:solidFill>
                <a:latin typeface="Arial Bold"/>
              </a:rPr>
              <a:t>www.cslb.ca.gov</a:t>
            </a:r>
            <a:r>
              <a:rPr lang="en-US" sz="5461" spc="251">
                <a:solidFill>
                  <a:srgbClr val="DFB75D"/>
                </a:solidFill>
                <a:latin typeface="Arial Bold"/>
              </a:rPr>
              <a:t>/seniors</a:t>
            </a:r>
          </a:p>
        </p:txBody>
      </p:sp>
      <p:sp>
        <p:nvSpPr>
          <p:cNvPr id="11" name="Freeform 11"/>
          <p:cNvSpPr/>
          <p:nvPr/>
        </p:nvSpPr>
        <p:spPr>
          <a:xfrm rot="-644517">
            <a:off x="2016296" y="3433442"/>
            <a:ext cx="3863068" cy="4174758"/>
          </a:xfrm>
          <a:custGeom>
            <a:avLst/>
            <a:gdLst/>
            <a:ahLst/>
            <a:cxnLst/>
            <a:rect l="l" t="t" r="r" b="b"/>
            <a:pathLst>
              <a:path w="3863068" h="4174758">
                <a:moveTo>
                  <a:pt x="0" y="0"/>
                </a:moveTo>
                <a:lnTo>
                  <a:pt x="3863068" y="0"/>
                </a:lnTo>
                <a:lnTo>
                  <a:pt x="3863068" y="4174758"/>
                </a:lnTo>
                <a:lnTo>
                  <a:pt x="0" y="4174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78535">
            <a:off x="3457121" y="5674944"/>
            <a:ext cx="3862162" cy="4165077"/>
          </a:xfrm>
          <a:custGeom>
            <a:avLst/>
            <a:gdLst/>
            <a:ahLst/>
            <a:cxnLst/>
            <a:rect l="l" t="t" r="r" b="b"/>
            <a:pathLst>
              <a:path w="3862162" h="4165077">
                <a:moveTo>
                  <a:pt x="0" y="0"/>
                </a:moveTo>
                <a:lnTo>
                  <a:pt x="3862162" y="0"/>
                </a:lnTo>
                <a:lnTo>
                  <a:pt x="3862162" y="4165078"/>
                </a:lnTo>
                <a:lnTo>
                  <a:pt x="0" y="41650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977772" y="604380"/>
            <a:ext cx="2828477" cy="3438878"/>
          </a:xfrm>
          <a:custGeom>
            <a:avLst/>
            <a:gdLst/>
            <a:ahLst/>
            <a:cxnLst/>
            <a:rect l="l" t="t" r="r" b="b"/>
            <a:pathLst>
              <a:path w="2828477" h="3438878">
                <a:moveTo>
                  <a:pt x="0" y="0"/>
                </a:moveTo>
                <a:lnTo>
                  <a:pt x="2828477" y="0"/>
                </a:lnTo>
                <a:lnTo>
                  <a:pt x="2828477" y="3438877"/>
                </a:lnTo>
                <a:lnTo>
                  <a:pt x="0" y="3438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247545" y="1488851"/>
            <a:ext cx="2288931" cy="2288931"/>
            <a:chOff x="0" y="0"/>
            <a:chExt cx="3051908" cy="30519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51908" cy="3051908"/>
            </a:xfrm>
            <a:custGeom>
              <a:avLst/>
              <a:gdLst/>
              <a:ahLst/>
              <a:cxnLst/>
              <a:rect l="l" t="t" r="r" b="b"/>
              <a:pathLst>
                <a:path w="3051908" h="3051908">
                  <a:moveTo>
                    <a:pt x="0" y="0"/>
                  </a:moveTo>
                  <a:lnTo>
                    <a:pt x="3051908" y="0"/>
                  </a:lnTo>
                  <a:lnTo>
                    <a:pt x="3051908" y="3051908"/>
                  </a:lnTo>
                  <a:lnTo>
                    <a:pt x="0" y="305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 rot="-599926">
            <a:off x="765081" y="5143250"/>
            <a:ext cx="3703396" cy="4569900"/>
          </a:xfrm>
          <a:custGeom>
            <a:avLst/>
            <a:gdLst/>
            <a:ahLst/>
            <a:cxnLst/>
            <a:rect l="l" t="t" r="r" b="b"/>
            <a:pathLst>
              <a:path w="3703396" h="4569900">
                <a:moveTo>
                  <a:pt x="0" y="0"/>
                </a:moveTo>
                <a:lnTo>
                  <a:pt x="3703396" y="0"/>
                </a:lnTo>
                <a:lnTo>
                  <a:pt x="3703396" y="4569899"/>
                </a:lnTo>
                <a:lnTo>
                  <a:pt x="0" y="45698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310" b="-3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353248" y="225258"/>
            <a:ext cx="8956965" cy="182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88"/>
              </a:lnSpc>
            </a:pPr>
            <a:r>
              <a:rPr lang="en-US" sz="9600" dirty="0">
                <a:solidFill>
                  <a:srgbClr val="FFFFFF"/>
                </a:solidFill>
                <a:latin typeface="Arial Black" panose="020B0A04020102020204" pitchFamily="34" charset="0"/>
              </a:rPr>
              <a:t>RESOURCES</a:t>
            </a:r>
            <a:endParaRPr lang="en-US" sz="11134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27" r="-34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3399" y="2191175"/>
            <a:ext cx="8612579" cy="8095825"/>
          </a:xfrm>
          <a:custGeom>
            <a:avLst/>
            <a:gdLst/>
            <a:ahLst/>
            <a:cxnLst/>
            <a:rect l="l" t="t" r="r" b="b"/>
            <a:pathLst>
              <a:path w="8612579" h="8095825">
                <a:moveTo>
                  <a:pt x="0" y="0"/>
                </a:moveTo>
                <a:lnTo>
                  <a:pt x="8612580" y="0"/>
                </a:lnTo>
                <a:lnTo>
                  <a:pt x="8612580" y="8095825"/>
                </a:lnTo>
                <a:lnTo>
                  <a:pt x="0" y="809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19053" y="6239088"/>
            <a:ext cx="1118493" cy="725622"/>
          </a:xfrm>
          <a:custGeom>
            <a:avLst/>
            <a:gdLst/>
            <a:ahLst/>
            <a:cxnLst/>
            <a:rect l="l" t="t" r="r" b="b"/>
            <a:pathLst>
              <a:path w="1118493" h="725622">
                <a:moveTo>
                  <a:pt x="0" y="0"/>
                </a:moveTo>
                <a:lnTo>
                  <a:pt x="1118493" y="0"/>
                </a:lnTo>
                <a:lnTo>
                  <a:pt x="1118493" y="725622"/>
                </a:lnTo>
                <a:lnTo>
                  <a:pt x="0" y="72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2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22957" y="7235753"/>
            <a:ext cx="419716" cy="419716"/>
          </a:xfrm>
          <a:custGeom>
            <a:avLst/>
            <a:gdLst/>
            <a:ahLst/>
            <a:cxnLst/>
            <a:rect l="l" t="t" r="r" b="b"/>
            <a:pathLst>
              <a:path w="419716" h="419716">
                <a:moveTo>
                  <a:pt x="0" y="0"/>
                </a:moveTo>
                <a:lnTo>
                  <a:pt x="419716" y="0"/>
                </a:lnTo>
                <a:lnTo>
                  <a:pt x="419716" y="419717"/>
                </a:lnTo>
                <a:lnTo>
                  <a:pt x="0" y="4197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2957" y="7864192"/>
            <a:ext cx="398145" cy="398145"/>
          </a:xfrm>
          <a:custGeom>
            <a:avLst/>
            <a:gdLst/>
            <a:ahLst/>
            <a:cxnLst/>
            <a:rect l="l" t="t" r="r" b="b"/>
            <a:pathLst>
              <a:path w="398145" h="398145">
                <a:moveTo>
                  <a:pt x="0" y="0"/>
                </a:moveTo>
                <a:lnTo>
                  <a:pt x="398145" y="0"/>
                </a:lnTo>
                <a:lnTo>
                  <a:pt x="398145" y="398145"/>
                </a:lnTo>
                <a:lnTo>
                  <a:pt x="0" y="3981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447067" y="7845575"/>
            <a:ext cx="398145" cy="398145"/>
          </a:xfrm>
          <a:custGeom>
            <a:avLst/>
            <a:gdLst/>
            <a:ahLst/>
            <a:cxnLst/>
            <a:rect l="l" t="t" r="r" b="b"/>
            <a:pathLst>
              <a:path w="398145" h="398145">
                <a:moveTo>
                  <a:pt x="0" y="0"/>
                </a:moveTo>
                <a:lnTo>
                  <a:pt x="398145" y="0"/>
                </a:lnTo>
                <a:lnTo>
                  <a:pt x="398145" y="398145"/>
                </a:lnTo>
                <a:lnTo>
                  <a:pt x="0" y="398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758212" y="6008770"/>
            <a:ext cx="2316191" cy="2316191"/>
            <a:chOff x="0" y="0"/>
            <a:chExt cx="3088255" cy="30882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88255" cy="3088255"/>
            </a:xfrm>
            <a:custGeom>
              <a:avLst/>
              <a:gdLst/>
              <a:ahLst/>
              <a:cxnLst/>
              <a:rect l="l" t="t" r="r" b="b"/>
              <a:pathLst>
                <a:path w="3088255" h="3088255">
                  <a:moveTo>
                    <a:pt x="0" y="0"/>
                  </a:moveTo>
                  <a:lnTo>
                    <a:pt x="3088255" y="0"/>
                  </a:lnTo>
                  <a:lnTo>
                    <a:pt x="3088255" y="3088255"/>
                  </a:lnTo>
                  <a:lnTo>
                    <a:pt x="0" y="3088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73378" y="7272850"/>
            <a:ext cx="345523" cy="345523"/>
          </a:xfrm>
          <a:custGeom>
            <a:avLst/>
            <a:gdLst/>
            <a:ahLst/>
            <a:cxnLst/>
            <a:rect l="l" t="t" r="r" b="b"/>
            <a:pathLst>
              <a:path w="345523" h="345523">
                <a:moveTo>
                  <a:pt x="0" y="0"/>
                </a:moveTo>
                <a:lnTo>
                  <a:pt x="345523" y="0"/>
                </a:lnTo>
                <a:lnTo>
                  <a:pt x="345523" y="345523"/>
                </a:lnTo>
                <a:lnTo>
                  <a:pt x="0" y="3455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758212" y="1009042"/>
            <a:ext cx="811357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18"/>
              </a:lnSpc>
            </a:pPr>
            <a:r>
              <a:rPr lang="en-US" sz="4682">
                <a:solidFill>
                  <a:srgbClr val="FFB548"/>
                </a:solidFill>
                <a:latin typeface="Arial Bold"/>
              </a:rPr>
              <a:t>CONTACT 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58212" y="1889533"/>
            <a:ext cx="8113575" cy="200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71"/>
              </a:lnSpc>
            </a:pPr>
            <a:r>
              <a:rPr lang="en-US" sz="5824" spc="-74" dirty="0">
                <a:solidFill>
                  <a:srgbClr val="296892"/>
                </a:solidFill>
                <a:latin typeface="Arial Bold"/>
              </a:rPr>
              <a:t>Contractors State License Board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58212" y="4216404"/>
            <a:ext cx="8529788" cy="149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0"/>
              </a:lnSpc>
            </a:pPr>
            <a:r>
              <a:rPr lang="en-US" sz="4361" dirty="0">
                <a:solidFill>
                  <a:srgbClr val="296892"/>
                </a:solidFill>
                <a:latin typeface="Arial Bold"/>
              </a:rPr>
              <a:t>(800) 321-CSLB (2752)</a:t>
            </a:r>
          </a:p>
          <a:p>
            <a:pPr marL="0" lvl="0" indent="0" algn="l">
              <a:lnSpc>
                <a:spcPts val="5670"/>
              </a:lnSpc>
            </a:pPr>
            <a:r>
              <a:rPr lang="en-US" sz="4361" dirty="0">
                <a:solidFill>
                  <a:srgbClr val="296892"/>
                </a:solidFill>
                <a:latin typeface="Arial Bold"/>
              </a:rPr>
              <a:t>cslbinfo@cslb.ca.gov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58212" y="8588864"/>
            <a:ext cx="6404825" cy="66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  <a:spcBef>
                <a:spcPct val="0"/>
              </a:spcBef>
            </a:pPr>
            <a:r>
              <a:rPr lang="en-US" sz="4240" dirty="0">
                <a:solidFill>
                  <a:srgbClr val="296892"/>
                </a:solidFill>
                <a:latin typeface="Arial Bold"/>
              </a:rPr>
              <a:t>www.cslb.ca.gov/</a:t>
            </a:r>
            <a:r>
              <a:rPr lang="en-US" sz="4240" dirty="0">
                <a:solidFill>
                  <a:srgbClr val="FFB548"/>
                </a:solidFill>
                <a:latin typeface="Arial Bold"/>
              </a:rPr>
              <a:t>seniors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83080" y="7259450"/>
            <a:ext cx="1619129" cy="28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"/>
              </a:lnSpc>
            </a:pPr>
            <a:r>
              <a:rPr lang="en-US" sz="1593" spc="14">
                <a:solidFill>
                  <a:srgbClr val="000000"/>
                </a:solidFill>
                <a:latin typeface="Arial"/>
              </a:rPr>
              <a:t>@CSLB.CA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16906" y="7901177"/>
            <a:ext cx="2324696" cy="28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"/>
              </a:lnSpc>
            </a:pPr>
            <a:r>
              <a:rPr lang="en-US" sz="1593" spc="14">
                <a:solidFill>
                  <a:srgbClr val="000000"/>
                </a:solidFill>
                <a:latin typeface="Arial"/>
              </a:rPr>
              <a:t>@CaContractorsBoard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03512" y="7255116"/>
            <a:ext cx="2324696" cy="28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"/>
              </a:lnSpc>
            </a:pPr>
            <a:r>
              <a:rPr lang="en-US" sz="1593" spc="14">
                <a:solidFill>
                  <a:srgbClr val="000000"/>
                </a:solidFill>
                <a:latin typeface="Arial"/>
              </a:rPr>
              <a:t>@CSLB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58257" y="7763816"/>
            <a:ext cx="2324696" cy="52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12"/>
              </a:lnSpc>
            </a:pPr>
            <a:r>
              <a:rPr lang="en-US" sz="1593" spc="14">
                <a:solidFill>
                  <a:srgbClr val="000000"/>
                </a:solidFill>
                <a:latin typeface="Arial"/>
              </a:rPr>
              <a:t>@Contractors State License Board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5579" y="1254690"/>
            <a:ext cx="17856842" cy="5803474"/>
          </a:xfrm>
          <a:custGeom>
            <a:avLst/>
            <a:gdLst/>
            <a:ahLst/>
            <a:cxnLst/>
            <a:rect l="l" t="t" r="r" b="b"/>
            <a:pathLst>
              <a:path w="17856842" h="5803474">
                <a:moveTo>
                  <a:pt x="0" y="0"/>
                </a:moveTo>
                <a:lnTo>
                  <a:pt x="17856842" y="0"/>
                </a:lnTo>
                <a:lnTo>
                  <a:pt x="17856842" y="5803473"/>
                </a:lnTo>
                <a:lnTo>
                  <a:pt x="0" y="5803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15579" y="4147914"/>
            <a:ext cx="18685355" cy="6139086"/>
            <a:chOff x="0" y="0"/>
            <a:chExt cx="4921246" cy="16168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1246" cy="1616879"/>
            </a:xfrm>
            <a:custGeom>
              <a:avLst/>
              <a:gdLst/>
              <a:ahLst/>
              <a:cxnLst/>
              <a:rect l="l" t="t" r="r" b="b"/>
              <a:pathLst>
                <a:path w="4921246" h="1616879">
                  <a:moveTo>
                    <a:pt x="0" y="0"/>
                  </a:moveTo>
                  <a:lnTo>
                    <a:pt x="4921246" y="0"/>
                  </a:lnTo>
                  <a:lnTo>
                    <a:pt x="4921246" y="1616879"/>
                  </a:lnTo>
                  <a:lnTo>
                    <a:pt x="0" y="1616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21246" cy="1664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442837" y="489611"/>
            <a:ext cx="5368524" cy="1078179"/>
          </a:xfrm>
          <a:custGeom>
            <a:avLst/>
            <a:gdLst/>
            <a:ahLst/>
            <a:cxnLst/>
            <a:rect l="l" t="t" r="r" b="b"/>
            <a:pathLst>
              <a:path w="5368524" h="1078179">
                <a:moveTo>
                  <a:pt x="0" y="0"/>
                </a:moveTo>
                <a:lnTo>
                  <a:pt x="5368524" y="0"/>
                </a:lnTo>
                <a:lnTo>
                  <a:pt x="5368524" y="1078178"/>
                </a:lnTo>
                <a:lnTo>
                  <a:pt x="0" y="1078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2548" y="4661562"/>
            <a:ext cx="6865266" cy="4793204"/>
          </a:xfrm>
          <a:custGeom>
            <a:avLst/>
            <a:gdLst/>
            <a:ahLst/>
            <a:cxnLst/>
            <a:rect l="l" t="t" r="r" b="b"/>
            <a:pathLst>
              <a:path w="6865266" h="4793204">
                <a:moveTo>
                  <a:pt x="0" y="0"/>
                </a:moveTo>
                <a:lnTo>
                  <a:pt x="6865266" y="0"/>
                </a:lnTo>
                <a:lnTo>
                  <a:pt x="6865266" y="4793203"/>
                </a:lnTo>
                <a:lnTo>
                  <a:pt x="0" y="47932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683439" y="4781550"/>
            <a:ext cx="10388982" cy="3117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0015" lvl="1" indent="-485007" algn="l">
              <a:lnSpc>
                <a:spcPts val="8221"/>
              </a:lnSpc>
              <a:buFont typeface="Arial"/>
              <a:buChar char="•"/>
            </a:pPr>
            <a:r>
              <a:rPr lang="en-US" sz="4492" spc="287" dirty="0">
                <a:solidFill>
                  <a:srgbClr val="000000"/>
                </a:solidFill>
                <a:latin typeface="Arial"/>
              </a:rPr>
              <a:t>Enforce Construction Laws</a:t>
            </a:r>
          </a:p>
          <a:p>
            <a:pPr marL="970015" lvl="1" indent="-485007" algn="l">
              <a:lnSpc>
                <a:spcPts val="8221"/>
              </a:lnSpc>
              <a:buFont typeface="Arial"/>
              <a:buChar char="•"/>
            </a:pPr>
            <a:r>
              <a:rPr lang="en-US" sz="4492" spc="287" dirty="0">
                <a:solidFill>
                  <a:srgbClr val="000000"/>
                </a:solidFill>
                <a:latin typeface="Arial"/>
              </a:rPr>
              <a:t>Protect </a:t>
            </a:r>
            <a:r>
              <a:rPr lang="en-US" sz="4492" u="sng" spc="287" dirty="0">
                <a:solidFill>
                  <a:srgbClr val="000000"/>
                </a:solidFill>
                <a:latin typeface="Arial Bold"/>
              </a:rPr>
              <a:t>YOU</a:t>
            </a:r>
            <a:r>
              <a:rPr lang="en-US" sz="4492" spc="287" dirty="0">
                <a:solidFill>
                  <a:srgbClr val="000000"/>
                </a:solidFill>
                <a:latin typeface="Arial"/>
              </a:rPr>
              <a:t> from Home Improvement Scams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02288" y="1028700"/>
            <a:ext cx="8582131" cy="4893960"/>
          </a:xfrm>
          <a:custGeom>
            <a:avLst/>
            <a:gdLst/>
            <a:ahLst/>
            <a:cxnLst/>
            <a:rect l="l" t="t" r="r" b="b"/>
            <a:pathLst>
              <a:path w="8582131" h="4893960">
                <a:moveTo>
                  <a:pt x="0" y="0"/>
                </a:moveTo>
                <a:lnTo>
                  <a:pt x="8582132" y="0"/>
                </a:lnTo>
                <a:lnTo>
                  <a:pt x="8582132" y="4893960"/>
                </a:lnTo>
                <a:lnTo>
                  <a:pt x="0" y="4893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0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group of people sitting in chairs  Description automatically generated"/>
          <p:cNvSpPr/>
          <p:nvPr/>
        </p:nvSpPr>
        <p:spPr>
          <a:xfrm>
            <a:off x="1448583" y="1028700"/>
            <a:ext cx="5859780" cy="8229600"/>
          </a:xfrm>
          <a:custGeom>
            <a:avLst/>
            <a:gdLst/>
            <a:ahLst/>
            <a:cxnLst/>
            <a:rect l="l" t="t" r="r" b="b"/>
            <a:pathLst>
              <a:path w="5859780" h="8229600">
                <a:moveTo>
                  <a:pt x="0" y="0"/>
                </a:moveTo>
                <a:lnTo>
                  <a:pt x="5859780" y="0"/>
                </a:lnTo>
                <a:lnTo>
                  <a:pt x="58597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486" r="-236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89127" y="6476861"/>
            <a:ext cx="7315200" cy="118872"/>
          </a:xfrm>
          <a:custGeom>
            <a:avLst/>
            <a:gdLst/>
            <a:ahLst/>
            <a:cxnLst/>
            <a:rect l="l" t="t" r="r" b="b"/>
            <a:pathLst>
              <a:path w="7315200" h="118872">
                <a:moveTo>
                  <a:pt x="0" y="0"/>
                </a:moveTo>
                <a:lnTo>
                  <a:pt x="7315200" y="0"/>
                </a:lnTo>
                <a:lnTo>
                  <a:pt x="7315200" y="118872"/>
                </a:lnTo>
                <a:lnTo>
                  <a:pt x="0" y="118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689127" y="6949908"/>
            <a:ext cx="9121878" cy="1742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36"/>
              </a:lnSpc>
              <a:spcBef>
                <a:spcPct val="0"/>
              </a:spcBef>
            </a:pPr>
            <a:r>
              <a:rPr lang="en-US" sz="5097" dirty="0">
                <a:solidFill>
                  <a:srgbClr val="FFFFFF"/>
                </a:solidFill>
                <a:latin typeface="Arial Bold"/>
              </a:rPr>
              <a:t>HELP 1,000s OF SENIORS YEAR-ROUND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1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12200"/>
            <a:ext cx="18288000" cy="6674800"/>
            <a:chOff x="0" y="0"/>
            <a:chExt cx="24384000" cy="8899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8899733"/>
            </a:xfrm>
            <a:custGeom>
              <a:avLst/>
              <a:gdLst/>
              <a:ahLst/>
              <a:cxnLst/>
              <a:rect l="l" t="t" r="r" b="b"/>
              <a:pathLst>
                <a:path w="24384000" h="8899733">
                  <a:moveTo>
                    <a:pt x="0" y="0"/>
                  </a:moveTo>
                  <a:lnTo>
                    <a:pt x="24384000" y="0"/>
                  </a:lnTo>
                  <a:lnTo>
                    <a:pt x="24384000" y="8899733"/>
                  </a:lnTo>
                  <a:lnTo>
                    <a:pt x="0" y="88997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486136"/>
            <a:ext cx="3948910" cy="2769900"/>
          </a:xfrm>
          <a:custGeom>
            <a:avLst/>
            <a:gdLst/>
            <a:ahLst/>
            <a:cxnLst/>
            <a:rect l="l" t="t" r="r" b="b"/>
            <a:pathLst>
              <a:path w="3948910" h="2769900">
                <a:moveTo>
                  <a:pt x="0" y="0"/>
                </a:moveTo>
                <a:lnTo>
                  <a:pt x="3948910" y="0"/>
                </a:lnTo>
                <a:lnTo>
                  <a:pt x="3948910" y="2769900"/>
                </a:lnTo>
                <a:lnTo>
                  <a:pt x="0" y="276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77610" y="685106"/>
            <a:ext cx="12796040" cy="2927094"/>
          </a:xfrm>
          <a:custGeom>
            <a:avLst/>
            <a:gdLst/>
            <a:ahLst/>
            <a:cxnLst/>
            <a:rect l="l" t="t" r="r" b="b"/>
            <a:pathLst>
              <a:path w="12796040" h="2927094">
                <a:moveTo>
                  <a:pt x="0" y="0"/>
                </a:moveTo>
                <a:lnTo>
                  <a:pt x="12796040" y="0"/>
                </a:lnTo>
                <a:lnTo>
                  <a:pt x="12796040" y="2927094"/>
                </a:lnTo>
                <a:lnTo>
                  <a:pt x="0" y="292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4363360"/>
            <a:ext cx="9375568" cy="375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r>
              <a:rPr lang="en-US" sz="3620" dirty="0">
                <a:solidFill>
                  <a:srgbClr val="000000"/>
                </a:solidFill>
                <a:latin typeface="Arial Bold"/>
              </a:rPr>
              <a:t>Topics Covered</a:t>
            </a:r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dirty="0">
                <a:solidFill>
                  <a:srgbClr val="000000"/>
                </a:solidFill>
                <a:latin typeface="Arial"/>
              </a:rPr>
              <a:t>Door-to-Door Solicitations</a:t>
            </a:r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dirty="0">
                <a:solidFill>
                  <a:srgbClr val="000000"/>
                </a:solidFill>
                <a:latin typeface="Arial"/>
              </a:rPr>
              <a:t>High Pressure Sales</a:t>
            </a:r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dirty="0">
                <a:solidFill>
                  <a:srgbClr val="000000"/>
                </a:solidFill>
                <a:latin typeface="Arial"/>
              </a:rPr>
              <a:t>Scare Tactics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01804" y="4363360"/>
            <a:ext cx="7218446" cy="3750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5"/>
              </a:lnSpc>
            </a:pPr>
            <a:endParaRPr dirty="0"/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spc="33" dirty="0">
                <a:solidFill>
                  <a:srgbClr val="000000"/>
                </a:solidFill>
                <a:latin typeface="Arial"/>
              </a:rPr>
              <a:t>Demand for Cash </a:t>
            </a:r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spc="33" dirty="0">
                <a:solidFill>
                  <a:srgbClr val="000000"/>
                </a:solidFill>
                <a:latin typeface="Arial"/>
              </a:rPr>
              <a:t>Illegally Large Down Payments</a:t>
            </a:r>
          </a:p>
          <a:p>
            <a:pPr marL="781745" lvl="1" indent="-390872" algn="l">
              <a:lnSpc>
                <a:spcPts val="7495"/>
              </a:lnSpc>
              <a:buFont typeface="Arial"/>
              <a:buChar char="•"/>
            </a:pPr>
            <a:r>
              <a:rPr lang="en-US" sz="3620" spc="33" dirty="0">
                <a:solidFill>
                  <a:srgbClr val="000000"/>
                </a:solidFill>
                <a:latin typeface="Arial"/>
              </a:rPr>
              <a:t>Verbal Agreements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7612"/>
            <a:ext cx="18288000" cy="10462224"/>
            <a:chOff x="0" y="0"/>
            <a:chExt cx="24384000" cy="139496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3817" cy="13949680"/>
            </a:xfrm>
            <a:custGeom>
              <a:avLst/>
              <a:gdLst/>
              <a:ahLst/>
              <a:cxnLst/>
              <a:rect l="l" t="t" r="r" b="b"/>
              <a:pathLst>
                <a:path w="24383817" h="13949680">
                  <a:moveTo>
                    <a:pt x="0" y="0"/>
                  </a:moveTo>
                  <a:lnTo>
                    <a:pt x="24383817" y="0"/>
                  </a:lnTo>
                  <a:lnTo>
                    <a:pt x="24383817" y="13949680"/>
                  </a:lnTo>
                  <a:lnTo>
                    <a:pt x="0" y="13949680"/>
                  </a:lnTo>
                  <a:close/>
                </a:path>
              </a:pathLst>
            </a:custGeom>
            <a:solidFill>
              <a:srgbClr val="223F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18363" y="7868230"/>
            <a:ext cx="2472699" cy="1734436"/>
          </a:xfrm>
          <a:custGeom>
            <a:avLst/>
            <a:gdLst/>
            <a:ahLst/>
            <a:cxnLst/>
            <a:rect l="l" t="t" r="r" b="b"/>
            <a:pathLst>
              <a:path w="2472699" h="1734436">
                <a:moveTo>
                  <a:pt x="0" y="0"/>
                </a:moveTo>
                <a:lnTo>
                  <a:pt x="2472700" y="0"/>
                </a:lnTo>
                <a:lnTo>
                  <a:pt x="2472700" y="1734436"/>
                </a:lnTo>
                <a:lnTo>
                  <a:pt x="0" y="1734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72224" y="0"/>
            <a:ext cx="12615776" cy="10374612"/>
          </a:xfrm>
          <a:custGeom>
            <a:avLst/>
            <a:gdLst/>
            <a:ahLst/>
            <a:cxnLst/>
            <a:rect l="l" t="t" r="r" b="b"/>
            <a:pathLst>
              <a:path w="12615776" h="10374612">
                <a:moveTo>
                  <a:pt x="0" y="0"/>
                </a:moveTo>
                <a:lnTo>
                  <a:pt x="12615776" y="0"/>
                </a:lnTo>
                <a:lnTo>
                  <a:pt x="12615776" y="10374612"/>
                </a:lnTo>
                <a:lnTo>
                  <a:pt x="0" y="10374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32" r="-81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72161" y="2057400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8363" y="847725"/>
            <a:ext cx="4603184" cy="2858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79"/>
              </a:lnSpc>
            </a:pPr>
            <a:r>
              <a:rPr lang="en-US" sz="3719" spc="304" dirty="0">
                <a:solidFill>
                  <a:srgbClr val="FFFFFF"/>
                </a:solidFill>
                <a:latin typeface="Arial Bold"/>
              </a:rPr>
              <a:t>WHAT SENIORS SHOULD KNOW BEFORE HIRING A CONTRACTOR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62033" y="832033"/>
            <a:ext cx="3586234" cy="2548516"/>
          </a:xfrm>
          <a:custGeom>
            <a:avLst/>
            <a:gdLst/>
            <a:ahLst/>
            <a:cxnLst/>
            <a:rect l="l" t="t" r="r" b="b"/>
            <a:pathLst>
              <a:path w="3586234" h="2548516">
                <a:moveTo>
                  <a:pt x="0" y="0"/>
                </a:moveTo>
                <a:lnTo>
                  <a:pt x="3586234" y="0"/>
                </a:lnTo>
                <a:lnTo>
                  <a:pt x="3586234" y="2548516"/>
                </a:lnTo>
                <a:lnTo>
                  <a:pt x="0" y="254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1" r="-3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62033" y="3744562"/>
            <a:ext cx="3586234" cy="2548516"/>
          </a:xfrm>
          <a:custGeom>
            <a:avLst/>
            <a:gdLst/>
            <a:ahLst/>
            <a:cxnLst/>
            <a:rect l="l" t="t" r="r" b="b"/>
            <a:pathLst>
              <a:path w="3586234" h="2548516">
                <a:moveTo>
                  <a:pt x="0" y="0"/>
                </a:moveTo>
                <a:lnTo>
                  <a:pt x="3586234" y="0"/>
                </a:lnTo>
                <a:lnTo>
                  <a:pt x="3586234" y="2548516"/>
                </a:lnTo>
                <a:lnTo>
                  <a:pt x="0" y="254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31" r="-3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62033" y="6657091"/>
            <a:ext cx="3586234" cy="3278653"/>
          </a:xfrm>
          <a:custGeom>
            <a:avLst/>
            <a:gdLst/>
            <a:ahLst/>
            <a:cxnLst/>
            <a:rect l="l" t="t" r="r" b="b"/>
            <a:pathLst>
              <a:path w="3586234" h="3278653">
                <a:moveTo>
                  <a:pt x="0" y="0"/>
                </a:moveTo>
                <a:lnTo>
                  <a:pt x="3586234" y="0"/>
                </a:lnTo>
                <a:lnTo>
                  <a:pt x="3586234" y="3278653"/>
                </a:lnTo>
                <a:lnTo>
                  <a:pt x="0" y="32786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087" b="-320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5174472" cy="10287000"/>
            <a:chOff x="0" y="0"/>
            <a:chExt cx="1362824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2824" cy="2709333"/>
            </a:xfrm>
            <a:custGeom>
              <a:avLst/>
              <a:gdLst/>
              <a:ahLst/>
              <a:cxnLst/>
              <a:rect l="l" t="t" r="r" b="b"/>
              <a:pathLst>
                <a:path w="1362824" h="2709333">
                  <a:moveTo>
                    <a:pt x="0" y="0"/>
                  </a:moveTo>
                  <a:lnTo>
                    <a:pt x="1362824" y="0"/>
                  </a:lnTo>
                  <a:lnTo>
                    <a:pt x="136282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23F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6282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009943" y="4088830"/>
            <a:ext cx="7249357" cy="1717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1"/>
              </a:lnSpc>
            </a:pPr>
            <a:r>
              <a:rPr lang="en-US" sz="5064" dirty="0">
                <a:solidFill>
                  <a:srgbClr val="051931"/>
                </a:solidFill>
                <a:latin typeface="Arial"/>
              </a:rPr>
              <a:t>People will try to manipulate you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9943" y="876300"/>
            <a:ext cx="7249357" cy="22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8"/>
              </a:lnSpc>
            </a:pPr>
            <a:r>
              <a:rPr lang="en-US" sz="4499" dirty="0">
                <a:solidFill>
                  <a:srgbClr val="051931"/>
                </a:solidFill>
                <a:latin typeface="Arial"/>
              </a:rPr>
              <a:t>You’re trusting and often alone which can make you vulnerable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09943" y="6727675"/>
            <a:ext cx="7691905" cy="268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52"/>
              </a:lnSpc>
            </a:pPr>
            <a:r>
              <a:rPr lang="en-US" sz="4828" dirty="0">
                <a:solidFill>
                  <a:srgbClr val="051931"/>
                </a:solidFill>
                <a:latin typeface="Arial"/>
              </a:rPr>
              <a:t>Scammers are attracted </a:t>
            </a:r>
          </a:p>
          <a:p>
            <a:pPr algn="l">
              <a:lnSpc>
                <a:spcPts val="6952"/>
              </a:lnSpc>
            </a:pPr>
            <a:r>
              <a:rPr lang="en-US" sz="4828" dirty="0">
                <a:solidFill>
                  <a:srgbClr val="051931"/>
                </a:solidFill>
                <a:latin typeface="Arial"/>
              </a:rPr>
              <a:t>to </a:t>
            </a:r>
            <a:r>
              <a:rPr lang="en-US" sz="4828" u="sng" dirty="0">
                <a:solidFill>
                  <a:srgbClr val="051931"/>
                </a:solidFill>
                <a:latin typeface="Arial"/>
              </a:rPr>
              <a:t>any amount</a:t>
            </a:r>
            <a:r>
              <a:rPr lang="en-US" sz="4828" dirty="0">
                <a:solidFill>
                  <a:srgbClr val="051931"/>
                </a:solidFill>
                <a:latin typeface="Arial"/>
              </a:rPr>
              <a:t> of money they can obtain</a:t>
            </a:r>
          </a:p>
        </p:txBody>
      </p:sp>
      <p:sp>
        <p:nvSpPr>
          <p:cNvPr id="11" name="TextBox 11"/>
          <p:cNvSpPr txBox="1"/>
          <p:nvPr/>
        </p:nvSpPr>
        <p:spPr>
          <a:xfrm rot="-26998">
            <a:off x="438730" y="637453"/>
            <a:ext cx="4451985" cy="291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1"/>
              </a:lnSpc>
            </a:pPr>
            <a:r>
              <a:rPr lang="en-US" sz="3584" spc="358" dirty="0">
                <a:solidFill>
                  <a:srgbClr val="FFFFFF"/>
                </a:solidFill>
                <a:latin typeface="Arial Bold"/>
              </a:rPr>
              <a:t>SENIORS ARE TARGETED IN CONSTRUCTION SCAMS</a:t>
            </a:r>
          </a:p>
        </p:txBody>
      </p:sp>
      <p:sp>
        <p:nvSpPr>
          <p:cNvPr id="12" name="Freeform 12"/>
          <p:cNvSpPr/>
          <p:nvPr/>
        </p:nvSpPr>
        <p:spPr>
          <a:xfrm>
            <a:off x="618363" y="7868230"/>
            <a:ext cx="2472699" cy="1734436"/>
          </a:xfrm>
          <a:custGeom>
            <a:avLst/>
            <a:gdLst/>
            <a:ahLst/>
            <a:cxnLst/>
            <a:rect l="l" t="t" r="r" b="b"/>
            <a:pathLst>
              <a:path w="2472699" h="1734436">
                <a:moveTo>
                  <a:pt x="0" y="0"/>
                </a:moveTo>
                <a:lnTo>
                  <a:pt x="2472700" y="0"/>
                </a:lnTo>
                <a:lnTo>
                  <a:pt x="2472700" y="1734436"/>
                </a:lnTo>
                <a:lnTo>
                  <a:pt x="0" y="1734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57424" y="-228917"/>
            <a:ext cx="5930576" cy="10744835"/>
            <a:chOff x="0" y="0"/>
            <a:chExt cx="7907434" cy="143264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07403" cy="14326488"/>
            </a:xfrm>
            <a:custGeom>
              <a:avLst/>
              <a:gdLst/>
              <a:ahLst/>
              <a:cxnLst/>
              <a:rect l="l" t="t" r="r" b="b"/>
              <a:pathLst>
                <a:path w="7907403" h="14326488">
                  <a:moveTo>
                    <a:pt x="0" y="0"/>
                  </a:moveTo>
                  <a:lnTo>
                    <a:pt x="7907403" y="0"/>
                  </a:lnTo>
                  <a:lnTo>
                    <a:pt x="7907403" y="14326488"/>
                  </a:lnTo>
                  <a:lnTo>
                    <a:pt x="0" y="14326488"/>
                  </a:lnTo>
                  <a:close/>
                </a:path>
              </a:pathLst>
            </a:custGeom>
            <a:solidFill>
              <a:srgbClr val="223F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1028700"/>
            <a:ext cx="3470621" cy="2466357"/>
          </a:xfrm>
          <a:custGeom>
            <a:avLst/>
            <a:gdLst/>
            <a:ahLst/>
            <a:cxnLst/>
            <a:rect l="l" t="t" r="r" b="b"/>
            <a:pathLst>
              <a:path w="3470621" h="2466357">
                <a:moveTo>
                  <a:pt x="0" y="0"/>
                </a:moveTo>
                <a:lnTo>
                  <a:pt x="3470621" y="0"/>
                </a:lnTo>
                <a:lnTo>
                  <a:pt x="3470621" y="2466357"/>
                </a:lnTo>
                <a:lnTo>
                  <a:pt x="0" y="2466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4" t="-58058" r="-58110" b="-1890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4024792"/>
            <a:ext cx="3470621" cy="2466357"/>
          </a:xfrm>
          <a:custGeom>
            <a:avLst/>
            <a:gdLst/>
            <a:ahLst/>
            <a:cxnLst/>
            <a:rect l="l" t="t" r="r" b="b"/>
            <a:pathLst>
              <a:path w="3470621" h="2466357">
                <a:moveTo>
                  <a:pt x="0" y="0"/>
                </a:moveTo>
                <a:lnTo>
                  <a:pt x="3470621" y="0"/>
                </a:lnTo>
                <a:lnTo>
                  <a:pt x="3470621" y="2466357"/>
                </a:lnTo>
                <a:lnTo>
                  <a:pt x="0" y="2466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75" r="-48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7236825"/>
            <a:ext cx="3195413" cy="2396559"/>
          </a:xfrm>
          <a:custGeom>
            <a:avLst/>
            <a:gdLst/>
            <a:ahLst/>
            <a:cxnLst/>
            <a:rect l="l" t="t" r="r" b="b"/>
            <a:pathLst>
              <a:path w="3195413" h="2396559">
                <a:moveTo>
                  <a:pt x="0" y="0"/>
                </a:moveTo>
                <a:lnTo>
                  <a:pt x="3195413" y="0"/>
                </a:lnTo>
                <a:lnTo>
                  <a:pt x="3195413" y="2396559"/>
                </a:lnTo>
                <a:lnTo>
                  <a:pt x="0" y="2396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" y="6795777"/>
            <a:ext cx="3309713" cy="3293165"/>
          </a:xfrm>
          <a:custGeom>
            <a:avLst/>
            <a:gdLst/>
            <a:ahLst/>
            <a:cxnLst/>
            <a:rect l="l" t="t" r="r" b="b"/>
            <a:pathLst>
              <a:path w="3309713" h="3293165">
                <a:moveTo>
                  <a:pt x="0" y="0"/>
                </a:moveTo>
                <a:lnTo>
                  <a:pt x="3309713" y="0"/>
                </a:lnTo>
                <a:lnTo>
                  <a:pt x="3309713" y="3293165"/>
                </a:lnTo>
                <a:lnTo>
                  <a:pt x="0" y="3293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08067" y="4535073"/>
            <a:ext cx="7249357" cy="1417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899" dirty="0">
                <a:solidFill>
                  <a:srgbClr val="000000"/>
                </a:solidFill>
                <a:latin typeface="Arial"/>
              </a:rPr>
              <a:t>Just say no, and keep saying 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8067" y="1215085"/>
            <a:ext cx="7249357" cy="206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4"/>
              </a:lnSpc>
            </a:pPr>
            <a:r>
              <a:rPr lang="en-US" sz="4899" dirty="0">
                <a:solidFill>
                  <a:srgbClr val="000000"/>
                </a:solidFill>
                <a:latin typeface="Arial"/>
              </a:rPr>
              <a:t>Do not answer your door to strangers </a:t>
            </a:r>
          </a:p>
          <a:p>
            <a:pPr algn="l">
              <a:lnSpc>
                <a:spcPts val="5144"/>
              </a:lnSpc>
            </a:pPr>
            <a:endParaRPr lang="en-US" sz="48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108067" y="7732249"/>
            <a:ext cx="6667597" cy="140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7"/>
              </a:lnSpc>
            </a:pPr>
            <a:r>
              <a:rPr lang="en-US" sz="4899" dirty="0">
                <a:solidFill>
                  <a:srgbClr val="000000"/>
                </a:solidFill>
                <a:latin typeface="Arial"/>
              </a:rPr>
              <a:t>Do not make cash payments</a:t>
            </a:r>
          </a:p>
        </p:txBody>
      </p:sp>
      <p:sp>
        <p:nvSpPr>
          <p:cNvPr id="11" name="TextBox 11"/>
          <p:cNvSpPr txBox="1"/>
          <p:nvPr/>
        </p:nvSpPr>
        <p:spPr>
          <a:xfrm rot="-26998">
            <a:off x="12808906" y="1091897"/>
            <a:ext cx="5025127" cy="3073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55"/>
              </a:lnSpc>
            </a:pPr>
            <a:r>
              <a:rPr lang="en-US" sz="4254" spc="204" dirty="0">
                <a:solidFill>
                  <a:srgbClr val="FFFFFF"/>
                </a:solidFill>
                <a:latin typeface="Arial Bold"/>
              </a:rPr>
              <a:t>HOW TO AVOID COMMON CONSTRUCTION SCAMS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322712" y="7751299"/>
            <a:ext cx="2472699" cy="1734436"/>
          </a:xfrm>
          <a:custGeom>
            <a:avLst/>
            <a:gdLst/>
            <a:ahLst/>
            <a:cxnLst/>
            <a:rect l="l" t="t" r="r" b="b"/>
            <a:pathLst>
              <a:path w="2472699" h="1734436">
                <a:moveTo>
                  <a:pt x="0" y="0"/>
                </a:moveTo>
                <a:lnTo>
                  <a:pt x="2472699" y="0"/>
                </a:lnTo>
                <a:lnTo>
                  <a:pt x="2472699" y="1734436"/>
                </a:lnTo>
                <a:lnTo>
                  <a:pt x="0" y="1734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68580" y="-114458"/>
            <a:ext cx="13264614" cy="10515917"/>
            <a:chOff x="0" y="0"/>
            <a:chExt cx="17686153" cy="14021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86082" cy="14021181"/>
            </a:xfrm>
            <a:custGeom>
              <a:avLst/>
              <a:gdLst/>
              <a:ahLst/>
              <a:cxnLst/>
              <a:rect l="l" t="t" r="r" b="b"/>
              <a:pathLst>
                <a:path w="17686082" h="14021181">
                  <a:moveTo>
                    <a:pt x="0" y="0"/>
                  </a:moveTo>
                  <a:lnTo>
                    <a:pt x="17686082" y="0"/>
                  </a:lnTo>
                  <a:lnTo>
                    <a:pt x="17686082" y="14021181"/>
                  </a:lnTo>
                  <a:lnTo>
                    <a:pt x="0" y="140211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827442" y="3956101"/>
            <a:ext cx="3470621" cy="2466357"/>
          </a:xfrm>
          <a:custGeom>
            <a:avLst/>
            <a:gdLst/>
            <a:ahLst/>
            <a:cxnLst/>
            <a:rect l="l" t="t" r="r" b="b"/>
            <a:pathLst>
              <a:path w="3470621" h="2466357">
                <a:moveTo>
                  <a:pt x="0" y="0"/>
                </a:moveTo>
                <a:lnTo>
                  <a:pt x="3470621" y="0"/>
                </a:lnTo>
                <a:lnTo>
                  <a:pt x="3470621" y="2466357"/>
                </a:lnTo>
                <a:lnTo>
                  <a:pt x="0" y="2466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3" r="-30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827442" y="6871454"/>
            <a:ext cx="3470621" cy="2386846"/>
          </a:xfrm>
          <a:custGeom>
            <a:avLst/>
            <a:gdLst/>
            <a:ahLst/>
            <a:cxnLst/>
            <a:rect l="l" t="t" r="r" b="b"/>
            <a:pathLst>
              <a:path w="3470621" h="2386846">
                <a:moveTo>
                  <a:pt x="0" y="0"/>
                </a:moveTo>
                <a:lnTo>
                  <a:pt x="3470621" y="0"/>
                </a:lnTo>
                <a:lnTo>
                  <a:pt x="3470621" y="2386846"/>
                </a:lnTo>
                <a:lnTo>
                  <a:pt x="0" y="2386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23" r="-13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26998">
            <a:off x="503917" y="875882"/>
            <a:ext cx="4754892" cy="2678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4"/>
              </a:lnSpc>
            </a:pPr>
            <a:r>
              <a:rPr lang="en-US" sz="3554" spc="462" dirty="0">
                <a:solidFill>
                  <a:srgbClr val="FFFFFF"/>
                </a:solidFill>
                <a:latin typeface="Arial Bold"/>
              </a:rPr>
              <a:t>HOW TO AVOID COMMON CONSTRUCTION SCAMS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98113" y="4010639"/>
            <a:ext cx="8204545" cy="218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2"/>
              </a:lnSpc>
            </a:pPr>
            <a:r>
              <a:rPr lang="en-US" sz="3899" dirty="0">
                <a:solidFill>
                  <a:srgbClr val="000000"/>
                </a:solidFill>
                <a:latin typeface="Arial"/>
              </a:rPr>
              <a:t>Get the sales pitch in writing; verbal agreements are not binding</a:t>
            </a:r>
          </a:p>
          <a:p>
            <a:pPr algn="l">
              <a:lnSpc>
                <a:spcPts val="5692"/>
              </a:lnSpc>
            </a:pPr>
            <a:endParaRPr lang="en-US" sz="38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98113" y="6910307"/>
            <a:ext cx="7249357" cy="2147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9"/>
              </a:lnSpc>
            </a:pPr>
            <a:r>
              <a:rPr lang="en-US" sz="3964" dirty="0">
                <a:solidFill>
                  <a:srgbClr val="000000"/>
                </a:solidFill>
                <a:latin typeface="Arial"/>
              </a:rPr>
              <a:t>Down payments can only be 10% or $1,000 of the contract price - whichever is less! </a:t>
            </a:r>
          </a:p>
        </p:txBody>
      </p:sp>
      <p:sp>
        <p:nvSpPr>
          <p:cNvPr id="9" name="Freeform 9"/>
          <p:cNvSpPr/>
          <p:nvPr/>
        </p:nvSpPr>
        <p:spPr>
          <a:xfrm>
            <a:off x="5827442" y="1040747"/>
            <a:ext cx="3470621" cy="2466357"/>
          </a:xfrm>
          <a:custGeom>
            <a:avLst/>
            <a:gdLst/>
            <a:ahLst/>
            <a:cxnLst/>
            <a:rect l="l" t="t" r="r" b="b"/>
            <a:pathLst>
              <a:path w="3470621" h="2466357">
                <a:moveTo>
                  <a:pt x="0" y="0"/>
                </a:moveTo>
                <a:lnTo>
                  <a:pt x="3470621" y="0"/>
                </a:lnTo>
                <a:lnTo>
                  <a:pt x="3470621" y="2466357"/>
                </a:lnTo>
                <a:lnTo>
                  <a:pt x="0" y="2466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31" r="-3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698113" y="1000225"/>
            <a:ext cx="7561187" cy="149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0"/>
              </a:lnSpc>
            </a:pPr>
            <a:r>
              <a:rPr lang="en-US" sz="3899" dirty="0">
                <a:solidFill>
                  <a:srgbClr val="000000"/>
                </a:solidFill>
                <a:latin typeface="Arial"/>
              </a:rPr>
              <a:t>Projects priced at $500 or more require a licensed contractor</a:t>
            </a:r>
          </a:p>
        </p:txBody>
      </p:sp>
      <p:sp>
        <p:nvSpPr>
          <p:cNvPr id="11" name="Freeform 11"/>
          <p:cNvSpPr/>
          <p:nvPr/>
        </p:nvSpPr>
        <p:spPr>
          <a:xfrm>
            <a:off x="618363" y="7868230"/>
            <a:ext cx="2472699" cy="1734436"/>
          </a:xfrm>
          <a:custGeom>
            <a:avLst/>
            <a:gdLst/>
            <a:ahLst/>
            <a:cxnLst/>
            <a:rect l="l" t="t" r="r" b="b"/>
            <a:pathLst>
              <a:path w="2472699" h="1734436">
                <a:moveTo>
                  <a:pt x="0" y="0"/>
                </a:moveTo>
                <a:lnTo>
                  <a:pt x="2472700" y="0"/>
                </a:lnTo>
                <a:lnTo>
                  <a:pt x="2472700" y="1734436"/>
                </a:lnTo>
                <a:lnTo>
                  <a:pt x="0" y="1734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4977" y="2274944"/>
            <a:ext cx="10733628" cy="123828"/>
            <a:chOff x="0" y="0"/>
            <a:chExt cx="14311504" cy="1651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11503" cy="165071"/>
            </a:xfrm>
            <a:custGeom>
              <a:avLst/>
              <a:gdLst/>
              <a:ahLst/>
              <a:cxnLst/>
              <a:rect l="l" t="t" r="r" b="b"/>
              <a:pathLst>
                <a:path w="14311503" h="165071">
                  <a:moveTo>
                    <a:pt x="0" y="0"/>
                  </a:moveTo>
                  <a:lnTo>
                    <a:pt x="14311503" y="0"/>
                  </a:lnTo>
                  <a:lnTo>
                    <a:pt x="14311503" y="165071"/>
                  </a:lnTo>
                  <a:lnTo>
                    <a:pt x="0" y="165071"/>
                  </a:lnTo>
                  <a:close/>
                </a:path>
              </a:pathLst>
            </a:custGeom>
            <a:solidFill>
              <a:srgbClr val="DFB75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94977" y="866775"/>
            <a:ext cx="10738572" cy="68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24"/>
              </a:lnSpc>
            </a:pPr>
            <a:r>
              <a:rPr lang="en-US" sz="4000" spc="449" dirty="0">
                <a:solidFill>
                  <a:srgbClr val="000000"/>
                </a:solidFill>
                <a:latin typeface="Arial Black" panose="020B0A04020102020204" pitchFamily="34" charset="0"/>
              </a:rPr>
              <a:t>BEFORE HIRING A CONTRACTOR</a:t>
            </a:r>
          </a:p>
        </p:txBody>
      </p:sp>
      <p:sp>
        <p:nvSpPr>
          <p:cNvPr id="5" name="Freeform 5"/>
          <p:cNvSpPr/>
          <p:nvPr/>
        </p:nvSpPr>
        <p:spPr>
          <a:xfrm>
            <a:off x="12067864" y="-475606"/>
            <a:ext cx="7816813" cy="11678194"/>
          </a:xfrm>
          <a:custGeom>
            <a:avLst/>
            <a:gdLst/>
            <a:ahLst/>
            <a:cxnLst/>
            <a:rect l="l" t="t" r="r" b="b"/>
            <a:pathLst>
              <a:path w="7816813" h="11678194">
                <a:moveTo>
                  <a:pt x="0" y="0"/>
                </a:moveTo>
                <a:lnTo>
                  <a:pt x="7816813" y="0"/>
                </a:lnTo>
                <a:lnTo>
                  <a:pt x="7816813" y="11678194"/>
                </a:lnTo>
                <a:lnTo>
                  <a:pt x="0" y="1167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617" r="-74612" b="-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81179" y="4171717"/>
            <a:ext cx="4255866" cy="2383547"/>
          </a:xfrm>
          <a:custGeom>
            <a:avLst/>
            <a:gdLst/>
            <a:ahLst/>
            <a:cxnLst/>
            <a:rect l="l" t="t" r="r" b="b"/>
            <a:pathLst>
              <a:path w="4255866" h="2383547">
                <a:moveTo>
                  <a:pt x="0" y="0"/>
                </a:moveTo>
                <a:lnTo>
                  <a:pt x="4255866" y="0"/>
                </a:lnTo>
                <a:lnTo>
                  <a:pt x="4255866" y="2383548"/>
                </a:lnTo>
                <a:lnTo>
                  <a:pt x="0" y="2383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85" b="-51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0032" y="2567805"/>
            <a:ext cx="10944767" cy="5992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0238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Get at least three (3) bids</a:t>
            </a:r>
          </a:p>
          <a:p>
            <a:pPr marL="650238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Ask to see the </a:t>
            </a:r>
            <a:r>
              <a:rPr lang="en-US" sz="3200" spc="57" dirty="0">
                <a:solidFill>
                  <a:srgbClr val="000000"/>
                </a:solidFill>
                <a:latin typeface="Arial Bold"/>
              </a:rPr>
              <a:t>pocket license </a:t>
            </a:r>
            <a:r>
              <a:rPr lang="en-US" sz="3200" spc="57" dirty="0">
                <a:solidFill>
                  <a:srgbClr val="000000"/>
                </a:solidFill>
                <a:latin typeface="Arial"/>
              </a:rPr>
              <a:t>and </a:t>
            </a:r>
            <a:r>
              <a:rPr lang="en-US" sz="3200" spc="57" dirty="0">
                <a:solidFill>
                  <a:srgbClr val="000000"/>
                </a:solidFill>
                <a:latin typeface="Arial Bold"/>
              </a:rPr>
              <a:t>photo ID </a:t>
            </a:r>
          </a:p>
          <a:p>
            <a:pPr marL="650238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Ask for proof of insurance (liability and workers’ comp)</a:t>
            </a:r>
          </a:p>
          <a:p>
            <a:pPr marL="650238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Get a detailed written contract </a:t>
            </a:r>
          </a:p>
          <a:p>
            <a:pPr marL="650034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Don't let payments get ahead of the work</a:t>
            </a:r>
          </a:p>
          <a:p>
            <a:pPr marL="650238" lvl="1" indent="-457200" algn="l">
              <a:lnSpc>
                <a:spcPts val="7999"/>
              </a:lnSpc>
              <a:buFont typeface="Arial" panose="020B0604020202020204" pitchFamily="34" charset="0"/>
              <a:buChar char="•"/>
            </a:pPr>
            <a:r>
              <a:rPr lang="en-US" sz="3200" spc="57" dirty="0">
                <a:solidFill>
                  <a:srgbClr val="000000"/>
                </a:solidFill>
                <a:latin typeface="Arial"/>
              </a:rPr>
              <a:t>Don’t pay for work that’s not up to your standards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436</Words>
  <Application>Microsoft Office PowerPoint</Application>
  <PresentationFormat>Custom</PresentationFormat>
  <Paragraphs>67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Arial Black</vt:lpstr>
      <vt:lpstr>Arial Bold</vt:lpstr>
      <vt:lpstr>Bebas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SSS Presentation.pptx</dc:title>
  <dc:creator>Watmore, Natalie@CSLB</dc:creator>
  <cp:lastModifiedBy>Watmore, Natalie@CSLB</cp:lastModifiedBy>
  <cp:revision>3</cp:revision>
  <dcterms:created xsi:type="dcterms:W3CDTF">2006-08-16T00:00:00Z</dcterms:created>
  <dcterms:modified xsi:type="dcterms:W3CDTF">2024-06-27T20:50:57Z</dcterms:modified>
  <dc:identifier>DAF8ygUwg0c</dc:identifier>
</cp:coreProperties>
</file>