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31"/>
  </p:notesMasterIdLst>
  <p:handoutMasterIdLst>
    <p:handoutMasterId r:id="rId32"/>
  </p:handoutMasterIdLst>
  <p:sldIdLst>
    <p:sldId id="368" r:id="rId5"/>
    <p:sldId id="352" r:id="rId6"/>
    <p:sldId id="367" r:id="rId7"/>
    <p:sldId id="363" r:id="rId8"/>
    <p:sldId id="369" r:id="rId9"/>
    <p:sldId id="370" r:id="rId10"/>
    <p:sldId id="371" r:id="rId11"/>
    <p:sldId id="373" r:id="rId12"/>
    <p:sldId id="374" r:id="rId13"/>
    <p:sldId id="375" r:id="rId14"/>
    <p:sldId id="362" r:id="rId15"/>
    <p:sldId id="377" r:id="rId16"/>
    <p:sldId id="378" r:id="rId17"/>
    <p:sldId id="380" r:id="rId18"/>
    <p:sldId id="379" r:id="rId19"/>
    <p:sldId id="376" r:id="rId20"/>
    <p:sldId id="381" r:id="rId21"/>
    <p:sldId id="383" r:id="rId22"/>
    <p:sldId id="384" r:id="rId23"/>
    <p:sldId id="385" r:id="rId24"/>
    <p:sldId id="386" r:id="rId25"/>
    <p:sldId id="387" r:id="rId26"/>
    <p:sldId id="382" r:id="rId27"/>
    <p:sldId id="364" r:id="rId28"/>
    <p:sldId id="388" r:id="rId29"/>
    <p:sldId id="34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64042" autoAdjust="0"/>
  </p:normalViewPr>
  <p:slideViewPr>
    <p:cSldViewPr snapToGrid="0">
      <p:cViewPr varScale="1">
        <p:scale>
          <a:sx n="53" d="100"/>
          <a:sy n="53" d="100"/>
        </p:scale>
        <p:origin x="11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bois, Alanna@DCA" userId="cf13aa3b-d457-4d4c-87f6-57399c8f4a23" providerId="ADAL" clId="{8D59C0CD-86C0-421F-922F-B4A61ED494E7}"/>
    <pc:docChg chg="custSel modSld">
      <pc:chgData name="Dubois, Alanna@DCA" userId="cf13aa3b-d457-4d4c-87f6-57399c8f4a23" providerId="ADAL" clId="{8D59C0CD-86C0-421F-922F-B4A61ED494E7}" dt="2024-06-10T23:56:47.651" v="85" actId="20577"/>
      <pc:docMkLst>
        <pc:docMk/>
      </pc:docMkLst>
      <pc:sldChg chg="modSp mod">
        <pc:chgData name="Dubois, Alanna@DCA" userId="cf13aa3b-d457-4d4c-87f6-57399c8f4a23" providerId="ADAL" clId="{8D59C0CD-86C0-421F-922F-B4A61ED494E7}" dt="2024-06-10T23:56:47.651" v="85" actId="20577"/>
        <pc:sldMkLst>
          <pc:docMk/>
          <pc:sldMk cId="2336677316" sldId="343"/>
        </pc:sldMkLst>
        <pc:spChg chg="mod">
          <ac:chgData name="Dubois, Alanna@DCA" userId="cf13aa3b-d457-4d4c-87f6-57399c8f4a23" providerId="ADAL" clId="{8D59C0CD-86C0-421F-922F-B4A61ED494E7}" dt="2024-06-10T23:56:47.651" v="85" actId="20577"/>
          <ac:spMkLst>
            <pc:docMk/>
            <pc:sldMk cId="2336677316" sldId="343"/>
            <ac:spMk id="51" creationId="{FC807AEC-4656-E77E-24F1-41E4986BB827}"/>
          </ac:spMkLst>
        </pc:spChg>
      </pc:sldChg>
      <pc:sldChg chg="modSp mod">
        <pc:chgData name="Dubois, Alanna@DCA" userId="cf13aa3b-d457-4d4c-87f6-57399c8f4a23" providerId="ADAL" clId="{8D59C0CD-86C0-421F-922F-B4A61ED494E7}" dt="2024-06-10T23:54:13.905" v="55" actId="20577"/>
        <pc:sldMkLst>
          <pc:docMk/>
          <pc:sldMk cId="2392640205" sldId="368"/>
        </pc:sldMkLst>
        <pc:spChg chg="mod">
          <ac:chgData name="Dubois, Alanna@DCA" userId="cf13aa3b-d457-4d4c-87f6-57399c8f4a23" providerId="ADAL" clId="{8D59C0CD-86C0-421F-922F-B4A61ED494E7}" dt="2024-06-10T23:54:13.905" v="55" actId="20577"/>
          <ac:spMkLst>
            <pc:docMk/>
            <pc:sldMk cId="2392640205" sldId="368"/>
            <ac:spMk id="3" creationId="{F18E61D8-31A3-2D45-8E25-CBE846E26E1C}"/>
          </ac:spMkLst>
        </pc:spChg>
      </pc:sldChg>
    </pc:docChg>
  </pc:docChgLst>
  <pc:docChgLst>
    <pc:chgData name="Le, Mary@DCA" userId="381e6124-3d50-42db-9e31-47c41b216652" providerId="ADAL" clId="{7945BF9F-27B1-459D-985F-2275B03E5C85}"/>
    <pc:docChg chg="custSel modSld">
      <pc:chgData name="Le, Mary@DCA" userId="381e6124-3d50-42db-9e31-47c41b216652" providerId="ADAL" clId="{7945BF9F-27B1-459D-985F-2275B03E5C85}" dt="2024-10-11T00:01:46.827" v="51" actId="6549"/>
      <pc:docMkLst>
        <pc:docMk/>
      </pc:docMkLst>
      <pc:sldChg chg="delSp modSp mod">
        <pc:chgData name="Le, Mary@DCA" userId="381e6124-3d50-42db-9e31-47c41b216652" providerId="ADAL" clId="{7945BF9F-27B1-459D-985F-2275B03E5C85}" dt="2024-10-09T17:33:33.611" v="26" actId="1076"/>
        <pc:sldMkLst>
          <pc:docMk/>
          <pc:sldMk cId="2336677316" sldId="343"/>
        </pc:sldMkLst>
        <pc:spChg chg="del">
          <ac:chgData name="Le, Mary@DCA" userId="381e6124-3d50-42db-9e31-47c41b216652" providerId="ADAL" clId="{7945BF9F-27B1-459D-985F-2275B03E5C85}" dt="2024-10-09T17:33:05.843" v="20" actId="478"/>
          <ac:spMkLst>
            <pc:docMk/>
            <pc:sldMk cId="2336677316" sldId="343"/>
            <ac:spMk id="49" creationId="{817A8612-4EF5-ED66-3485-3F157AAB0C98}"/>
          </ac:spMkLst>
        </pc:spChg>
        <pc:spChg chg="mod">
          <ac:chgData name="Le, Mary@DCA" userId="381e6124-3d50-42db-9e31-47c41b216652" providerId="ADAL" clId="{7945BF9F-27B1-459D-985F-2275B03E5C85}" dt="2024-10-09T17:33:23.135" v="24" actId="14100"/>
          <ac:spMkLst>
            <pc:docMk/>
            <pc:sldMk cId="2336677316" sldId="343"/>
            <ac:spMk id="51" creationId="{FC807AEC-4656-E77E-24F1-41E4986BB827}"/>
          </ac:spMkLst>
        </pc:spChg>
        <pc:picChg chg="mod">
          <ac:chgData name="Le, Mary@DCA" userId="381e6124-3d50-42db-9e31-47c41b216652" providerId="ADAL" clId="{7945BF9F-27B1-459D-985F-2275B03E5C85}" dt="2024-10-09T17:33:33.611" v="26" actId="1076"/>
          <ac:picMkLst>
            <pc:docMk/>
            <pc:sldMk cId="2336677316" sldId="343"/>
            <ac:picMk id="12" creationId="{325C7AB0-7AF0-917D-1860-EC0BD7E14598}"/>
          </ac:picMkLst>
        </pc:picChg>
        <pc:picChg chg="mod">
          <ac:chgData name="Le, Mary@DCA" userId="381e6124-3d50-42db-9e31-47c41b216652" providerId="ADAL" clId="{7945BF9F-27B1-459D-985F-2275B03E5C85}" dt="2024-10-09T17:33:28.402" v="25" actId="1076"/>
          <ac:picMkLst>
            <pc:docMk/>
            <pc:sldMk cId="2336677316" sldId="343"/>
            <ac:picMk id="13" creationId="{4083CDDF-4056-04AD-0A89-CF5AEB15A4C5}"/>
          </ac:picMkLst>
        </pc:picChg>
        <pc:picChg chg="del">
          <ac:chgData name="Le, Mary@DCA" userId="381e6124-3d50-42db-9e31-47c41b216652" providerId="ADAL" clId="{7945BF9F-27B1-459D-985F-2275B03E5C85}" dt="2024-10-09T17:33:07.891" v="21" actId="478"/>
          <ac:picMkLst>
            <pc:docMk/>
            <pc:sldMk cId="2336677316" sldId="343"/>
            <ac:picMk id="50" creationId="{5A0F2A99-3D97-F258-A37C-7D136803C48F}"/>
          </ac:picMkLst>
        </pc:picChg>
        <pc:picChg chg="del">
          <ac:chgData name="Le, Mary@DCA" userId="381e6124-3d50-42db-9e31-47c41b216652" providerId="ADAL" clId="{7945BF9F-27B1-459D-985F-2275B03E5C85}" dt="2024-10-09T17:33:09.291" v="22" actId="478"/>
          <ac:picMkLst>
            <pc:docMk/>
            <pc:sldMk cId="2336677316" sldId="343"/>
            <ac:picMk id="56" creationId="{75E7D04E-DC7A-C64F-58F4-CA13EFCFEFAC}"/>
          </ac:picMkLst>
        </pc:picChg>
      </pc:sldChg>
      <pc:sldChg chg="modNotesTx">
        <pc:chgData name="Le, Mary@DCA" userId="381e6124-3d50-42db-9e31-47c41b216652" providerId="ADAL" clId="{7945BF9F-27B1-459D-985F-2275B03E5C85}" dt="2024-10-11T00:00:35.325" v="40" actId="6549"/>
        <pc:sldMkLst>
          <pc:docMk/>
          <pc:sldMk cId="495483412" sldId="363"/>
        </pc:sldMkLst>
      </pc:sldChg>
      <pc:sldChg chg="modNotesTx">
        <pc:chgData name="Le, Mary@DCA" userId="381e6124-3d50-42db-9e31-47c41b216652" providerId="ADAL" clId="{7945BF9F-27B1-459D-985F-2275B03E5C85}" dt="2024-10-11T00:00:30.945" v="39" actId="6549"/>
        <pc:sldMkLst>
          <pc:docMk/>
          <pc:sldMk cId="1689501632" sldId="367"/>
        </pc:sldMkLst>
      </pc:sldChg>
      <pc:sldChg chg="modSp mod modNotesTx">
        <pc:chgData name="Le, Mary@DCA" userId="381e6124-3d50-42db-9e31-47c41b216652" providerId="ADAL" clId="{7945BF9F-27B1-459D-985F-2275B03E5C85}" dt="2024-10-10T19:12:53.719" v="38" actId="20577"/>
        <pc:sldMkLst>
          <pc:docMk/>
          <pc:sldMk cId="2392640205" sldId="368"/>
        </pc:sldMkLst>
        <pc:spChg chg="mod">
          <ac:chgData name="Le, Mary@DCA" userId="381e6124-3d50-42db-9e31-47c41b216652" providerId="ADAL" clId="{7945BF9F-27B1-459D-985F-2275B03E5C85}" dt="2024-10-09T17:32:00.174" v="18" actId="20577"/>
          <ac:spMkLst>
            <pc:docMk/>
            <pc:sldMk cId="2392640205" sldId="368"/>
            <ac:spMk id="3" creationId="{F18E61D8-31A3-2D45-8E25-CBE846E26E1C}"/>
          </ac:spMkLst>
        </pc:spChg>
      </pc:sldChg>
      <pc:sldChg chg="modNotesTx">
        <pc:chgData name="Le, Mary@DCA" userId="381e6124-3d50-42db-9e31-47c41b216652" providerId="ADAL" clId="{7945BF9F-27B1-459D-985F-2275B03E5C85}" dt="2024-10-11T00:00:44.008" v="42" actId="6549"/>
        <pc:sldMkLst>
          <pc:docMk/>
          <pc:sldMk cId="1361617407" sldId="369"/>
        </pc:sldMkLst>
      </pc:sldChg>
      <pc:sldChg chg="modNotesTx">
        <pc:chgData name="Le, Mary@DCA" userId="381e6124-3d50-42db-9e31-47c41b216652" providerId="ADAL" clId="{7945BF9F-27B1-459D-985F-2275B03E5C85}" dt="2024-10-11T00:00:54.272" v="43" actId="6549"/>
        <pc:sldMkLst>
          <pc:docMk/>
          <pc:sldMk cId="1447350622" sldId="370"/>
        </pc:sldMkLst>
      </pc:sldChg>
      <pc:sldChg chg="modNotesTx">
        <pc:chgData name="Le, Mary@DCA" userId="381e6124-3d50-42db-9e31-47c41b216652" providerId="ADAL" clId="{7945BF9F-27B1-459D-985F-2275B03E5C85}" dt="2024-10-11T00:00:57.679" v="44" actId="6549"/>
        <pc:sldMkLst>
          <pc:docMk/>
          <pc:sldMk cId="3755748456" sldId="371"/>
        </pc:sldMkLst>
      </pc:sldChg>
      <pc:sldChg chg="modNotesTx">
        <pc:chgData name="Le, Mary@DCA" userId="381e6124-3d50-42db-9e31-47c41b216652" providerId="ADAL" clId="{7945BF9F-27B1-459D-985F-2275B03E5C85}" dt="2024-10-11T00:01:14.766" v="46" actId="6549"/>
        <pc:sldMkLst>
          <pc:docMk/>
          <pc:sldMk cId="762765731" sldId="379"/>
        </pc:sldMkLst>
      </pc:sldChg>
      <pc:sldChg chg="modNotesTx">
        <pc:chgData name="Le, Mary@DCA" userId="381e6124-3d50-42db-9e31-47c41b216652" providerId="ADAL" clId="{7945BF9F-27B1-459D-985F-2275B03E5C85}" dt="2024-10-11T00:01:10.540" v="45" actId="6549"/>
        <pc:sldMkLst>
          <pc:docMk/>
          <pc:sldMk cId="1513844792" sldId="380"/>
        </pc:sldMkLst>
      </pc:sldChg>
      <pc:sldChg chg="modNotesTx">
        <pc:chgData name="Le, Mary@DCA" userId="381e6124-3d50-42db-9e31-47c41b216652" providerId="ADAL" clId="{7945BF9F-27B1-459D-985F-2275B03E5C85}" dt="2024-10-11T00:01:46.827" v="51" actId="6549"/>
        <pc:sldMkLst>
          <pc:docMk/>
          <pc:sldMk cId="2420914368" sldId="382"/>
        </pc:sldMkLst>
      </pc:sldChg>
      <pc:sldChg chg="modNotesTx">
        <pc:chgData name="Le, Mary@DCA" userId="381e6124-3d50-42db-9e31-47c41b216652" providerId="ADAL" clId="{7945BF9F-27B1-459D-985F-2275B03E5C85}" dt="2024-10-11T00:01:28.895" v="47" actId="6549"/>
        <pc:sldMkLst>
          <pc:docMk/>
          <pc:sldMk cId="736706234" sldId="384"/>
        </pc:sldMkLst>
      </pc:sldChg>
      <pc:sldChg chg="modNotesTx">
        <pc:chgData name="Le, Mary@DCA" userId="381e6124-3d50-42db-9e31-47c41b216652" providerId="ADAL" clId="{7945BF9F-27B1-459D-985F-2275B03E5C85}" dt="2024-10-11T00:01:32.363" v="48" actId="6549"/>
        <pc:sldMkLst>
          <pc:docMk/>
          <pc:sldMk cId="1376959405" sldId="385"/>
        </pc:sldMkLst>
      </pc:sldChg>
      <pc:sldChg chg="modNotesTx">
        <pc:chgData name="Le, Mary@DCA" userId="381e6124-3d50-42db-9e31-47c41b216652" providerId="ADAL" clId="{7945BF9F-27B1-459D-985F-2275B03E5C85}" dt="2024-10-11T00:01:39.188" v="49" actId="6549"/>
        <pc:sldMkLst>
          <pc:docMk/>
          <pc:sldMk cId="109929085" sldId="38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D13E5-4CEC-3A4A-8E5D-AFCEE7512EEC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52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327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907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480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71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411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495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77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97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568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287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79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51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452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909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rial Nova Light" panose="020B03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134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510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5504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958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232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785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713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398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87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488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6797" y="4613482"/>
            <a:ext cx="10740540" cy="58879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320" y="3102517"/>
            <a:ext cx="10715359" cy="105779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10" y="1247097"/>
            <a:ext cx="49033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1CC9F-D937-6AA0-AF99-BB4F5C75E6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3613" y="1870075"/>
            <a:ext cx="10225087" cy="42640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784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icture Placeholder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2" name="Text Placeholder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2109F7D0-8984-7BC6-835A-03BDFCAAFA2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131" y="40957"/>
            <a:ext cx="1418869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4" r:id="rId2"/>
    <p:sldLayoutId id="2147483693" r:id="rId3"/>
    <p:sldLayoutId id="2147483671" r:id="rId4"/>
    <p:sldLayoutId id="2147483672" r:id="rId5"/>
    <p:sldLayoutId id="2147483673" r:id="rId6"/>
    <p:sldLayoutId id="2147483684" r:id="rId7"/>
    <p:sldLayoutId id="2147483675" r:id="rId8"/>
    <p:sldLayoutId id="2147483676" r:id="rId9"/>
    <p:sldLayoutId id="2147483685" r:id="rId10"/>
    <p:sldLayoutId id="2147483688" r:id="rId11"/>
    <p:sldLayoutId id="2147483692" r:id="rId12"/>
    <p:sldLayoutId id="214748368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hgs.dca.ca.gov/enforcement/looku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mcsa.dot.gov/protect-your-mov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hgs.dca.ca.gov/consumers/index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hyperlink" Target="mailto:justin.paddock@dca.ca.gov" TargetMode="External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hyperlink" Target="mailto:alda.aguirre@dca.ca.gov" TargetMode="External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hyperlink" Target="mailto:claire.goldstene@dca.ca.gov" TargetMode="External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hyperlink" Target="bhgs.dca.ca.gov" TargetMode="External"/><Relationship Id="rId18" Type="http://schemas.openxmlformats.org/officeDocument/2006/relationships/hyperlink" Target="youtube.com/user/californiadca" TargetMode="External"/><Relationship Id="rId3" Type="http://schemas.openxmlformats.org/officeDocument/2006/relationships/image" Target="../media/image44.png"/><Relationship Id="rId21" Type="http://schemas.openxmlformats.org/officeDocument/2006/relationships/image" Target="../media/image55.svg"/><Relationship Id="rId7" Type="http://schemas.openxmlformats.org/officeDocument/2006/relationships/hyperlink" Target="mailto:Mary.Le@dca.ca.gov" TargetMode="External"/><Relationship Id="rId12" Type="http://schemas.openxmlformats.org/officeDocument/2006/relationships/image" Target="../media/image52.jpg"/><Relationship Id="rId17" Type="http://schemas.openxmlformats.org/officeDocument/2006/relationships/hyperlink" Target="instagram.com/calbhgs" TargetMode="External"/><Relationship Id="rId2" Type="http://schemas.openxmlformats.org/officeDocument/2006/relationships/notesSlide" Target="../notesSlides/notesSlide26.xml"/><Relationship Id="rId16" Type="http://schemas.openxmlformats.org/officeDocument/2006/relationships/hyperlink" Target="facebook.com/CalBHGS" TargetMode="External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sv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openxmlformats.org/officeDocument/2006/relationships/hyperlink" Target="twitter.com/CalBHGS" TargetMode="External"/><Relationship Id="rId23" Type="http://schemas.openxmlformats.org/officeDocument/2006/relationships/image" Target="../media/image57.svg"/><Relationship Id="rId10" Type="http://schemas.openxmlformats.org/officeDocument/2006/relationships/image" Target="../media/image50.png"/><Relationship Id="rId19" Type="http://schemas.openxmlformats.org/officeDocument/2006/relationships/image" Target="../media/image53.png"/><Relationship Id="rId4" Type="http://schemas.openxmlformats.org/officeDocument/2006/relationships/image" Target="../media/image45.svg"/><Relationship Id="rId9" Type="http://schemas.openxmlformats.org/officeDocument/2006/relationships/image" Target="../media/image49.png"/><Relationship Id="rId14" Type="http://schemas.openxmlformats.org/officeDocument/2006/relationships/hyperlink" Target="linkedin.com/company/california-bureau-of-household-goods-and-services" TargetMode="External"/><Relationship Id="rId2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</p:spPr>
        <p:txBody>
          <a:bodyPr/>
          <a:lstStyle/>
          <a:p>
            <a:r>
              <a:rPr lang="en-US" dirty="0"/>
              <a:t>Senior Scam Stopper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2"/>
            <a:ext cx="5491570" cy="1629142"/>
          </a:xfrm>
        </p:spPr>
        <p:txBody>
          <a:bodyPr/>
          <a:lstStyle/>
          <a:p>
            <a:r>
              <a:rPr lang="en-US" dirty="0">
                <a:latin typeface="+mj-lt"/>
              </a:rPr>
              <a:t>Mary Le- Special Investigator</a:t>
            </a:r>
          </a:p>
          <a:p>
            <a:r>
              <a:rPr lang="en-US" dirty="0">
                <a:latin typeface="+mj-lt"/>
              </a:rPr>
              <a:t>October 10, 2024</a:t>
            </a: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DDC205-FDF5-A1D3-F4DF-62715C6878D0}"/>
              </a:ext>
            </a:extLst>
          </p:cNvPr>
          <p:cNvCxnSpPr>
            <a:cxnSpLocks/>
          </p:cNvCxnSpPr>
          <p:nvPr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640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4EB35-67A4-C5AA-F937-3F5F56C2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7819250" cy="610863"/>
          </a:xfrm>
        </p:spPr>
        <p:txBody>
          <a:bodyPr>
            <a:normAutofit/>
          </a:bodyPr>
          <a:lstStyle/>
          <a:p>
            <a:r>
              <a:rPr lang="en-US" dirty="0"/>
              <a:t>Protecting Your Move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AF2EB-E742-F086-6961-42AA18C62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4556" y="1790413"/>
            <a:ext cx="10225087" cy="4264025"/>
          </a:xfrm>
        </p:spPr>
        <p:txBody>
          <a:bodyPr>
            <a:normAutofit lnSpcReduction="10000"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 Nova Light" panose="020B0304020202020204" pitchFamily="34" charset="0"/>
              </a:rPr>
              <a:t>Verify the mover’s California permit status on our website: </a:t>
            </a:r>
            <a:r>
              <a:rPr lang="en-US" dirty="0">
                <a:latin typeface="Arial Nova Light" panose="020B0304020202020204" pitchFamily="34" charset="0"/>
                <a:hlinkClick r:id="rId3"/>
              </a:rPr>
              <a:t>https://bhgs.dca.ca.gov/enforcement/lookup</a:t>
            </a:r>
            <a:endParaRPr lang="en-US" dirty="0">
              <a:latin typeface="Arial Nova Light" panose="020B0304020202020204" pitchFamily="34" charset="0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dirty="0">
              <a:latin typeface="Arial Nova Light" panose="020B0304020202020204" pitchFamily="34" charset="0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 Nova Light" panose="020B0304020202020204" pitchFamily="34" charset="0"/>
              </a:rPr>
              <a:t>Contact the Bureau at (916) 999-2041 to check the status of the mover’s California permit.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dirty="0">
              <a:latin typeface="Arial Nova Light" panose="020B0304020202020204" pitchFamily="34" charset="0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 Nova Light" panose="020B0304020202020204" pitchFamily="34" charset="0"/>
              </a:rPr>
              <a:t>If you’re moving to a different state, visit the Federal Motor Carrier Safety Administration’s website to get free resources and tools to help you protect yourself from moving fraud. </a:t>
            </a:r>
            <a:r>
              <a:rPr lang="en-US" dirty="0">
                <a:latin typeface="Arial Nova Light" panose="020B0304020202020204" pitchFamily="34" charset="0"/>
                <a:hlinkClick r:id="rId4"/>
              </a:rPr>
              <a:t>www.fmcsa.dot.gov/protect-your-move</a:t>
            </a:r>
            <a:endParaRPr lang="en-US" dirty="0">
              <a:latin typeface="Arial Nova Light" panose="020B0304020202020204" pitchFamily="34" charset="0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343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03CC0-7DA0-ED4F-B612-580E138D588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8EEE0-6E1C-9F47-936F-25FCC2FC368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Bullets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075079-B004-BF2E-13D2-7FE3FA42F3EC}"/>
              </a:ext>
            </a:extLst>
          </p:cNvPr>
          <p:cNvCxnSpPr>
            <a:cxnSpLocks/>
          </p:cNvCxnSpPr>
          <p:nvPr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76D333-4C42-8121-A93F-BDC5C0DF2865}"/>
              </a:ext>
            </a:extLst>
          </p:cNvPr>
          <p:cNvCxnSpPr>
            <a:cxnSpLocks/>
          </p:cNvCxnSpPr>
          <p:nvPr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Timeline">
            <a:extLst>
              <a:ext uri="{FF2B5EF4-FFF2-40B4-BE49-F238E27FC236}">
                <a16:creationId xmlns:a16="http://schemas.microsoft.com/office/drawing/2014/main" id="{110120DC-7BD9-7D85-FD03-533B6E65B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1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75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03CC0-7DA0-ED4F-B612-580E138D588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8EEE0-6E1C-9F47-936F-25FCC2FC368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Bullets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075079-B004-BF2E-13D2-7FE3FA42F3EC}"/>
              </a:ext>
            </a:extLst>
          </p:cNvPr>
          <p:cNvCxnSpPr>
            <a:cxnSpLocks/>
          </p:cNvCxnSpPr>
          <p:nvPr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76D333-4C42-8121-A93F-BDC5C0DF2865}"/>
              </a:ext>
            </a:extLst>
          </p:cNvPr>
          <p:cNvCxnSpPr>
            <a:cxnSpLocks/>
          </p:cNvCxnSpPr>
          <p:nvPr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Content Placeholder 9" descr="Diagram">
            <a:extLst>
              <a:ext uri="{FF2B5EF4-FFF2-40B4-BE49-F238E27FC236}">
                <a16:creationId xmlns:a16="http://schemas.microsoft.com/office/drawing/2014/main" id="{EEF60FBF-BE31-428B-E78B-55798A67A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72" y="0"/>
            <a:ext cx="12200572" cy="69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88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4EB35-67A4-C5AA-F937-3F5F56C2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613" y="637563"/>
            <a:ext cx="7391822" cy="1120811"/>
          </a:xfrm>
        </p:spPr>
        <p:txBody>
          <a:bodyPr>
            <a:normAutofit fontScale="90000"/>
          </a:bodyPr>
          <a:lstStyle/>
          <a:p>
            <a:r>
              <a:rPr lang="en-US" dirty="0"/>
              <a:t>Home Furnishings and Thermal Insulation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AF2EB-E742-F086-6961-42AA18C62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 Nova Light" panose="020B0304020202020204" pitchFamily="34" charset="0"/>
              </a:rPr>
              <a:t>Licensing Requirements</a:t>
            </a:r>
          </a:p>
          <a:p>
            <a:pPr lvl="1"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dirty="0">
                <a:latin typeface="Arial Nova Light" panose="020B0304020202020204" pitchFamily="34" charset="0"/>
              </a:rPr>
              <a:t>Who gets licensed?</a:t>
            </a: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 Nova Light" panose="020B0304020202020204" pitchFamily="34" charset="0"/>
              </a:rPr>
              <a:t>Label and State Registry Numbers </a:t>
            </a:r>
          </a:p>
          <a:p>
            <a:pPr lvl="1"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dirty="0">
                <a:latin typeface="Arial Nova Light" panose="020B0304020202020204" pitchFamily="34" charset="0"/>
              </a:rPr>
              <a:t>Upholstered furniture and bedding must be properly labeled before they can be sold</a:t>
            </a:r>
          </a:p>
          <a:p>
            <a:pPr lvl="1"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dirty="0">
                <a:latin typeface="Arial Nova Light" panose="020B0304020202020204" pitchFamily="34" charset="0"/>
              </a:rPr>
              <a:t>The registry number identifies the business that manufactured the product and the business location</a:t>
            </a:r>
          </a:p>
          <a:p>
            <a:pPr lvl="1"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dirty="0">
                <a:latin typeface="Arial Nova Light" panose="020B0304020202020204" pitchFamily="34" charset="0"/>
              </a:rPr>
              <a:t>Disclosed contents</a:t>
            </a:r>
          </a:p>
          <a:p>
            <a:pPr lvl="1"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dirty="0">
                <a:latin typeface="Arial Nova Light" panose="020B0304020202020204" pitchFamily="34" charset="0"/>
              </a:rPr>
              <a:t>Health issues</a:t>
            </a: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 Nova Light" panose="020B0304020202020204" pitchFamily="34" charset="0"/>
              </a:rPr>
              <a:t>Testing and Safety </a:t>
            </a:r>
          </a:p>
          <a:p>
            <a:pPr lvl="1"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dirty="0">
                <a:latin typeface="Arial Nova Light" panose="020B0304020202020204" pitchFamily="34" charset="0"/>
              </a:rPr>
              <a:t>Routine inspections and sample procurement</a:t>
            </a:r>
          </a:p>
        </p:txBody>
      </p:sp>
      <p:pic>
        <p:nvPicPr>
          <p:cNvPr id="5" name="Graphic 4" descr="Couch with solid fill">
            <a:extLst>
              <a:ext uri="{FF2B5EF4-FFF2-40B4-BE49-F238E27FC236}">
                <a16:creationId xmlns:a16="http://schemas.microsoft.com/office/drawing/2014/main" id="{FA8F8469-DBD3-2F34-685A-46C1BAD35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2448" y="4425542"/>
            <a:ext cx="2174147" cy="217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37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4EB35-67A4-C5AA-F937-3F5F56C2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613" y="637563"/>
            <a:ext cx="7391822" cy="1120811"/>
          </a:xfrm>
        </p:spPr>
        <p:txBody>
          <a:bodyPr>
            <a:normAutofit fontScale="90000"/>
          </a:bodyPr>
          <a:lstStyle/>
          <a:p>
            <a:r>
              <a:rPr lang="en-US" dirty="0"/>
              <a:t>Upholstered Furniture &amp; Bedding Label Requirements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44CF1D-7DAE-72DA-4A91-E4CB2F507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13" y="2000862"/>
            <a:ext cx="2828925" cy="4219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5F7F5-35C4-CBAA-FD97-8172C22C9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564" y="2000862"/>
            <a:ext cx="2664697" cy="4432702"/>
          </a:xfrm>
          <a:prstGeom prst="rect">
            <a:avLst/>
          </a:prstGeom>
        </p:spPr>
      </p:pic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7E2B57E7-6859-3CC1-1382-9D1DE7A6A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287" y="2162786"/>
            <a:ext cx="302895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44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4EB35-67A4-C5AA-F937-3F5F56C2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612" y="637563"/>
            <a:ext cx="7895161" cy="1120811"/>
          </a:xfrm>
        </p:spPr>
        <p:txBody>
          <a:bodyPr>
            <a:normAutofit fontScale="90000"/>
          </a:bodyPr>
          <a:lstStyle/>
          <a:p>
            <a:r>
              <a:rPr lang="en-US" dirty="0"/>
              <a:t>Upholstered Furniture &amp; Bedding Label Requirements Cont.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DDCB51-6423-A262-0515-53BA0C9DF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473" y="1758374"/>
            <a:ext cx="2343915" cy="4640770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A97F2D7-BB0D-DEA6-2EC7-3E35FA4CD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62873" y="2913461"/>
            <a:ext cx="4179702" cy="2600449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DC7DC7B-8CC5-9DD3-C54F-42001F3304C2}"/>
              </a:ext>
            </a:extLst>
          </p:cNvPr>
          <p:cNvSpPr txBox="1">
            <a:spLocks/>
          </p:cNvSpPr>
          <p:nvPr/>
        </p:nvSpPr>
        <p:spPr>
          <a:xfrm>
            <a:off x="3578648" y="2181657"/>
            <a:ext cx="2906041" cy="14088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+mj-lt"/>
              </a:rPr>
              <a:t>Mattresses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Arial Nova Light" panose="020B0304020202020204" pitchFamily="34" charset="0"/>
              </a:rPr>
              <a:t>16 CFR Part 1633 (Federal open flame standard)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C5F899-B413-76AB-348B-88618AA25E7E}"/>
              </a:ext>
            </a:extLst>
          </p:cNvPr>
          <p:cNvCxnSpPr>
            <a:cxnSpLocks/>
          </p:cNvCxnSpPr>
          <p:nvPr/>
        </p:nvCxnSpPr>
        <p:spPr>
          <a:xfrm>
            <a:off x="952500" y="1939108"/>
            <a:ext cx="2847713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48675CD-3DEC-BE9B-DAF5-B7314A1DFE05}"/>
              </a:ext>
            </a:extLst>
          </p:cNvPr>
          <p:cNvSpPr txBox="1">
            <a:spLocks/>
          </p:cNvSpPr>
          <p:nvPr/>
        </p:nvSpPr>
        <p:spPr>
          <a:xfrm>
            <a:off x="5332602" y="5269911"/>
            <a:ext cx="3688290" cy="10336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+mj-lt"/>
              </a:rPr>
              <a:t>Upholstered Furniture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Arial Nova Light" panose="020B0304020202020204" pitchFamily="34" charset="0"/>
              </a:rPr>
              <a:t>Technical Bulletin 117-2013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336CFDA8-39E6-7A41-109D-1634D1AC9F8A}"/>
              </a:ext>
            </a:extLst>
          </p:cNvPr>
          <p:cNvSpPr/>
          <p:nvPr/>
        </p:nvSpPr>
        <p:spPr>
          <a:xfrm>
            <a:off x="9106249" y="3842158"/>
            <a:ext cx="230698" cy="236601"/>
          </a:xfrm>
          <a:prstGeom prst="mathMultiply">
            <a:avLst/>
          </a:prstGeom>
          <a:solidFill>
            <a:srgbClr val="FF00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65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657E5-4675-E84E-840E-4F6D4868C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634" y="2300984"/>
            <a:ext cx="4827178" cy="404216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4B9306-DDC0-AD4F-A9C2-739C6AEB0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5634" y="2786446"/>
            <a:ext cx="4827178" cy="1942138"/>
          </a:xfrm>
        </p:spPr>
        <p:txBody>
          <a:bodyPr/>
          <a:lstStyle/>
          <a:p>
            <a:r>
              <a:rPr lang="en-US" dirty="0"/>
              <a:t>Bullets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03CC0-7DA0-ED4F-B612-580E138D588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8EEE0-6E1C-9F47-936F-25FCC2FC368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Bullets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075079-B004-BF2E-13D2-7FE3FA42F3EC}"/>
              </a:ext>
            </a:extLst>
          </p:cNvPr>
          <p:cNvCxnSpPr>
            <a:cxnSpLocks/>
          </p:cNvCxnSpPr>
          <p:nvPr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76D333-4C42-8121-A93F-BDC5C0DF2865}"/>
              </a:ext>
            </a:extLst>
          </p:cNvPr>
          <p:cNvCxnSpPr>
            <a:cxnSpLocks/>
          </p:cNvCxnSpPr>
          <p:nvPr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white chair with a sign on it&#10;&#10;Description automatically generated with low confidence">
            <a:extLst>
              <a:ext uri="{FF2B5EF4-FFF2-40B4-BE49-F238E27FC236}">
                <a16:creationId xmlns:a16="http://schemas.microsoft.com/office/drawing/2014/main" id="{A46700E3-F5EF-0FE3-92B5-3ABF49786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426137"/>
            <a:ext cx="4122839" cy="45199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4C7BDCF-A426-7916-0AA9-64658BCA0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573790"/>
            <a:ext cx="3894121" cy="580248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Testing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BDDFD7-90D3-FC0D-1880-11FD4D8CB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812" y="1397568"/>
            <a:ext cx="4814454" cy="457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87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657E5-4675-E84E-840E-4F6D4868C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634" y="2300984"/>
            <a:ext cx="4827178" cy="404216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4B9306-DDC0-AD4F-A9C2-739C6AEB0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5634" y="2786446"/>
            <a:ext cx="4827178" cy="1942138"/>
          </a:xfrm>
        </p:spPr>
        <p:txBody>
          <a:bodyPr/>
          <a:lstStyle/>
          <a:p>
            <a:r>
              <a:rPr lang="en-US" dirty="0"/>
              <a:t>Bullets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03CC0-7DA0-ED4F-B612-580E138D588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8EEE0-6E1C-9F47-936F-25FCC2FC368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Bullets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075079-B004-BF2E-13D2-7FE3FA42F3EC}"/>
              </a:ext>
            </a:extLst>
          </p:cNvPr>
          <p:cNvCxnSpPr>
            <a:cxnSpLocks/>
          </p:cNvCxnSpPr>
          <p:nvPr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76D333-4C42-8121-A93F-BDC5C0DF2865}"/>
              </a:ext>
            </a:extLst>
          </p:cNvPr>
          <p:cNvCxnSpPr>
            <a:cxnSpLocks/>
          </p:cNvCxnSpPr>
          <p:nvPr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35A41A88-3BA0-7B37-EE06-B96AB72E54CE}"/>
              </a:ext>
            </a:extLst>
          </p:cNvPr>
          <p:cNvSpPr txBox="1">
            <a:spLocks/>
          </p:cNvSpPr>
          <p:nvPr/>
        </p:nvSpPr>
        <p:spPr>
          <a:xfrm>
            <a:off x="952500" y="479789"/>
            <a:ext cx="6748594" cy="58024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Sample Testing Cont.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624BD4-DF69-ECA6-A8F1-14658ABC40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9747" y="1326225"/>
            <a:ext cx="4827178" cy="49349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208B45-6DDD-B5F1-8814-DB320A386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323135"/>
            <a:ext cx="5031529" cy="493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49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657E5-4675-E84E-840E-4F6D4868C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634" y="2300984"/>
            <a:ext cx="4827178" cy="404216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4B9306-DDC0-AD4F-A9C2-739C6AEB0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5634" y="2786446"/>
            <a:ext cx="4827178" cy="1942138"/>
          </a:xfrm>
        </p:spPr>
        <p:txBody>
          <a:bodyPr/>
          <a:lstStyle/>
          <a:p>
            <a:r>
              <a:rPr lang="en-US" dirty="0"/>
              <a:t>Bullets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03CC0-7DA0-ED4F-B612-580E138D588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8EEE0-6E1C-9F47-936F-25FCC2FC368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Bullets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075079-B004-BF2E-13D2-7FE3FA42F3EC}"/>
              </a:ext>
            </a:extLst>
          </p:cNvPr>
          <p:cNvCxnSpPr>
            <a:cxnSpLocks/>
          </p:cNvCxnSpPr>
          <p:nvPr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76D333-4C42-8121-A93F-BDC5C0DF2865}"/>
              </a:ext>
            </a:extLst>
          </p:cNvPr>
          <p:cNvCxnSpPr>
            <a:cxnSpLocks/>
          </p:cNvCxnSpPr>
          <p:nvPr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35A41A88-3BA0-7B37-EE06-B96AB72E54CE}"/>
              </a:ext>
            </a:extLst>
          </p:cNvPr>
          <p:cNvSpPr txBox="1">
            <a:spLocks/>
          </p:cNvSpPr>
          <p:nvPr/>
        </p:nvSpPr>
        <p:spPr>
          <a:xfrm>
            <a:off x="775314" y="467253"/>
            <a:ext cx="6748594" cy="58024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Sample Testing Cont.</a:t>
            </a:r>
          </a:p>
        </p:txBody>
      </p:sp>
      <p:pic>
        <p:nvPicPr>
          <p:cNvPr id="2" name="Picture 1" descr="A picture containing fire, indoor, nature, cooking&#10;&#10;Description automatically generated">
            <a:extLst>
              <a:ext uri="{FF2B5EF4-FFF2-40B4-BE49-F238E27FC236}">
                <a16:creationId xmlns:a16="http://schemas.microsoft.com/office/drawing/2014/main" id="{18730143-2ABC-E955-DC5F-C1C0866C3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14" y="1171719"/>
            <a:ext cx="10343627" cy="537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86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657E5-4675-E84E-840E-4F6D4868C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634" y="2300984"/>
            <a:ext cx="4827178" cy="404216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4B9306-DDC0-AD4F-A9C2-739C6AEB0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5634" y="2786446"/>
            <a:ext cx="4827178" cy="1942138"/>
          </a:xfrm>
        </p:spPr>
        <p:txBody>
          <a:bodyPr/>
          <a:lstStyle/>
          <a:p>
            <a:r>
              <a:rPr lang="en-US" dirty="0"/>
              <a:t>Bullets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03CC0-7DA0-ED4F-B612-580E138D588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8EEE0-6E1C-9F47-936F-25FCC2FC368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Bullets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075079-B004-BF2E-13D2-7FE3FA42F3EC}"/>
              </a:ext>
            </a:extLst>
          </p:cNvPr>
          <p:cNvCxnSpPr>
            <a:cxnSpLocks/>
          </p:cNvCxnSpPr>
          <p:nvPr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76D333-4C42-8121-A93F-BDC5C0DF2865}"/>
              </a:ext>
            </a:extLst>
          </p:cNvPr>
          <p:cNvCxnSpPr>
            <a:cxnSpLocks/>
          </p:cNvCxnSpPr>
          <p:nvPr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35A41A88-3BA0-7B37-EE06-B96AB72E54CE}"/>
              </a:ext>
            </a:extLst>
          </p:cNvPr>
          <p:cNvSpPr txBox="1">
            <a:spLocks/>
          </p:cNvSpPr>
          <p:nvPr/>
        </p:nvSpPr>
        <p:spPr>
          <a:xfrm>
            <a:off x="775314" y="467253"/>
            <a:ext cx="6748594" cy="58024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Sample Testing Cont.</a:t>
            </a:r>
          </a:p>
        </p:txBody>
      </p:sp>
      <p:pic>
        <p:nvPicPr>
          <p:cNvPr id="10" name="Picture 9" descr="A picture containing nature, fire, fireplace, cooking&#10;&#10;Description automatically generated">
            <a:extLst>
              <a:ext uri="{FF2B5EF4-FFF2-40B4-BE49-F238E27FC236}">
                <a16:creationId xmlns:a16="http://schemas.microsoft.com/office/drawing/2014/main" id="{299F096D-8AF3-E3E7-05D5-4F9402742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14" y="1138594"/>
            <a:ext cx="9761457" cy="526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06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54756-A790-C845-A85F-35391529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A5D8C-0134-F046-A548-3465F81774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738636"/>
          </a:xfrm>
        </p:spPr>
        <p:txBody>
          <a:bodyPr/>
          <a:lstStyle/>
          <a:p>
            <a:r>
              <a:rPr lang="en-US" dirty="0"/>
              <a:t>A brief history of the Bureau and its three programs, HFTI, EAR &amp; HHM.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C6698-132B-1143-A2A9-00A97D9572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4023" y="2266747"/>
            <a:ext cx="2133600" cy="264952"/>
          </a:xfrm>
        </p:spPr>
        <p:txBody>
          <a:bodyPr/>
          <a:lstStyle/>
          <a:p>
            <a:r>
              <a:rPr lang="en-US" dirty="0"/>
              <a:t>01. BHGS History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79C7D4-91CF-6443-91D5-65DC860B40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1899" y="2817835"/>
            <a:ext cx="2242458" cy="888434"/>
          </a:xfrm>
        </p:spPr>
        <p:txBody>
          <a:bodyPr/>
          <a:lstStyle/>
          <a:p>
            <a:r>
              <a:rPr lang="en-US" dirty="0"/>
              <a:t>Consumer tips for service contracts and obtaining services from an electronic or appliance repair business.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015C52-08ED-464E-B7E8-24892D9C13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71899" y="2209339"/>
            <a:ext cx="2964261" cy="491599"/>
          </a:xfrm>
        </p:spPr>
        <p:txBody>
          <a:bodyPr/>
          <a:lstStyle/>
          <a:p>
            <a:r>
              <a:rPr lang="en-US" dirty="0"/>
              <a:t>02. Electronic and Appliance Repair (EAR)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1C152D-1AA6-9242-B5C9-B06EEE4F96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98137" y="2829857"/>
            <a:ext cx="2133600" cy="847638"/>
          </a:xfrm>
        </p:spPr>
        <p:txBody>
          <a:bodyPr/>
          <a:lstStyle/>
          <a:p>
            <a:r>
              <a:rPr lang="en-US" dirty="0"/>
              <a:t>Red flags and consumer tips for obtaining services from a household mover.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2B0C1D-C221-7C47-B7D6-77E7BDB417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98137" y="2146313"/>
            <a:ext cx="2266116" cy="554625"/>
          </a:xfrm>
        </p:spPr>
        <p:txBody>
          <a:bodyPr/>
          <a:lstStyle/>
          <a:p>
            <a:r>
              <a:rPr lang="en-US" dirty="0"/>
              <a:t>03. Household Movers (HHM)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FB4732-AB07-C54D-AF44-F8ADB6D2B8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2499" y="5139390"/>
            <a:ext cx="2378122" cy="707439"/>
          </a:xfrm>
        </p:spPr>
        <p:txBody>
          <a:bodyPr/>
          <a:lstStyle/>
          <a:p>
            <a:r>
              <a:rPr lang="en-US" dirty="0"/>
              <a:t>Overview of HFTI program, including labels, manufacturer requirements and lab testing.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BD3932-D1D0-1045-BD96-8B26F11B85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2499" y="4473121"/>
            <a:ext cx="2620312" cy="610863"/>
          </a:xfrm>
        </p:spPr>
        <p:txBody>
          <a:bodyPr/>
          <a:lstStyle/>
          <a:p>
            <a:r>
              <a:rPr lang="en-US" dirty="0"/>
              <a:t>04. Home Furnishings and Thermal Insulation (HFTI)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247A08-A350-EF44-9F10-FC72B54666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90815" y="5131406"/>
            <a:ext cx="2378122" cy="933537"/>
          </a:xfrm>
        </p:spPr>
        <p:txBody>
          <a:bodyPr/>
          <a:lstStyle/>
          <a:p>
            <a:r>
              <a:rPr lang="en-US" dirty="0"/>
              <a:t>How do I file a complaint? Bureau jurisdiction and limitations commonly seen in complaints filed.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115086E-2AC3-4F4D-8F85-104CFA64FE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90815" y="4564145"/>
            <a:ext cx="2129245" cy="259327"/>
          </a:xfrm>
        </p:spPr>
        <p:txBody>
          <a:bodyPr/>
          <a:lstStyle/>
          <a:p>
            <a:r>
              <a:rPr lang="en-US" dirty="0"/>
              <a:t>05. Complaints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40A39E-3187-B633-194B-EF193B2AFB5C}"/>
              </a:ext>
            </a:extLst>
          </p:cNvPr>
          <p:cNvCxnSpPr>
            <a:cxnSpLocks/>
          </p:cNvCxnSpPr>
          <p:nvPr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8F5395-3289-EBA2-0188-8A7DF5F9713D}"/>
              </a:ext>
            </a:extLst>
          </p:cNvPr>
          <p:cNvCxnSpPr>
            <a:cxnSpLocks/>
          </p:cNvCxnSpPr>
          <p:nvPr/>
        </p:nvCxnSpPr>
        <p:spPr>
          <a:xfrm>
            <a:off x="3771900" y="193864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473EEE-0B39-F816-858A-2D0C761A9DE2}"/>
              </a:ext>
            </a:extLst>
          </p:cNvPr>
          <p:cNvCxnSpPr>
            <a:cxnSpLocks/>
          </p:cNvCxnSpPr>
          <p:nvPr/>
        </p:nvCxnSpPr>
        <p:spPr>
          <a:xfrm>
            <a:off x="7098137" y="19466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E1D35D-0617-5D88-3238-4C2FD0B8D732}"/>
              </a:ext>
            </a:extLst>
          </p:cNvPr>
          <p:cNvCxnSpPr>
            <a:cxnSpLocks/>
          </p:cNvCxnSpPr>
          <p:nvPr/>
        </p:nvCxnSpPr>
        <p:spPr>
          <a:xfrm>
            <a:off x="952500" y="42602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BADC87-2547-C9C7-9C22-52705FE7245F}"/>
              </a:ext>
            </a:extLst>
          </p:cNvPr>
          <p:cNvCxnSpPr>
            <a:cxnSpLocks/>
          </p:cNvCxnSpPr>
          <p:nvPr/>
        </p:nvCxnSpPr>
        <p:spPr>
          <a:xfrm>
            <a:off x="3890816" y="42522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4F68FCF-7998-F4B9-3079-CE4CE6F80F26}"/>
              </a:ext>
            </a:extLst>
          </p:cNvPr>
          <p:cNvSpPr txBox="1">
            <a:spLocks/>
          </p:cNvSpPr>
          <p:nvPr/>
        </p:nvSpPr>
        <p:spPr>
          <a:xfrm>
            <a:off x="7098137" y="5129410"/>
            <a:ext cx="2378122" cy="933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Q&amp;A from attendees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28182BD-B076-E57D-1C44-BADC11645D7C}"/>
              </a:ext>
            </a:extLst>
          </p:cNvPr>
          <p:cNvSpPr txBox="1">
            <a:spLocks/>
          </p:cNvSpPr>
          <p:nvPr/>
        </p:nvSpPr>
        <p:spPr>
          <a:xfrm>
            <a:off x="7098137" y="4581249"/>
            <a:ext cx="2129245" cy="259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06. Questions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EB6B4C2-7780-1749-21E0-AF62787A3F9D}"/>
              </a:ext>
            </a:extLst>
          </p:cNvPr>
          <p:cNvCxnSpPr>
            <a:cxnSpLocks/>
          </p:cNvCxnSpPr>
          <p:nvPr/>
        </p:nvCxnSpPr>
        <p:spPr>
          <a:xfrm>
            <a:off x="7098138" y="425022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6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657E5-4675-E84E-840E-4F6D4868C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634" y="2300984"/>
            <a:ext cx="4827178" cy="404216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4B9306-DDC0-AD4F-A9C2-739C6AEB0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5634" y="2786446"/>
            <a:ext cx="4827178" cy="1942138"/>
          </a:xfrm>
        </p:spPr>
        <p:txBody>
          <a:bodyPr/>
          <a:lstStyle/>
          <a:p>
            <a:r>
              <a:rPr lang="en-US" dirty="0"/>
              <a:t>Bullets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03CC0-7DA0-ED4F-B612-580E138D588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8EEE0-6E1C-9F47-936F-25FCC2FC368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Bullets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075079-B004-BF2E-13D2-7FE3FA42F3EC}"/>
              </a:ext>
            </a:extLst>
          </p:cNvPr>
          <p:cNvCxnSpPr>
            <a:cxnSpLocks/>
          </p:cNvCxnSpPr>
          <p:nvPr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76D333-4C42-8121-A93F-BDC5C0DF2865}"/>
              </a:ext>
            </a:extLst>
          </p:cNvPr>
          <p:cNvCxnSpPr>
            <a:cxnSpLocks/>
          </p:cNvCxnSpPr>
          <p:nvPr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35A41A88-3BA0-7B37-EE06-B96AB72E54CE}"/>
              </a:ext>
            </a:extLst>
          </p:cNvPr>
          <p:cNvSpPr txBox="1">
            <a:spLocks/>
          </p:cNvSpPr>
          <p:nvPr/>
        </p:nvSpPr>
        <p:spPr>
          <a:xfrm>
            <a:off x="775314" y="467253"/>
            <a:ext cx="6748594" cy="58024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Sample Testing Cont.</a:t>
            </a:r>
          </a:p>
        </p:txBody>
      </p:sp>
      <p:pic>
        <p:nvPicPr>
          <p:cNvPr id="2" name="Picture 1" descr="A picture containing wall, floor, seat, sofa&#10;&#10;Description automatically generated">
            <a:extLst>
              <a:ext uri="{FF2B5EF4-FFF2-40B4-BE49-F238E27FC236}">
                <a16:creationId xmlns:a16="http://schemas.microsoft.com/office/drawing/2014/main" id="{FA83BF01-61CA-F385-273A-D9DA5A5F3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19" y="1180403"/>
            <a:ext cx="10291177" cy="549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59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657E5-4675-E84E-840E-4F6D4868C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634" y="2300984"/>
            <a:ext cx="4827178" cy="404216"/>
          </a:xfrm>
        </p:spPr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4B9306-DDC0-AD4F-A9C2-739C6AEB0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5634" y="2786446"/>
            <a:ext cx="4827178" cy="1942138"/>
          </a:xfrm>
        </p:spPr>
        <p:txBody>
          <a:bodyPr/>
          <a:lstStyle/>
          <a:p>
            <a:r>
              <a:rPr lang="en-US" dirty="0"/>
              <a:t>Bullets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03CC0-7DA0-ED4F-B612-580E138D588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8EEE0-6E1C-9F47-936F-25FCC2FC368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Bullets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075079-B004-BF2E-13D2-7FE3FA42F3EC}"/>
              </a:ext>
            </a:extLst>
          </p:cNvPr>
          <p:cNvCxnSpPr>
            <a:cxnSpLocks/>
          </p:cNvCxnSpPr>
          <p:nvPr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76D333-4C42-8121-A93F-BDC5C0DF2865}"/>
              </a:ext>
            </a:extLst>
          </p:cNvPr>
          <p:cNvCxnSpPr>
            <a:cxnSpLocks/>
          </p:cNvCxnSpPr>
          <p:nvPr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35A41A88-3BA0-7B37-EE06-B96AB72E54CE}"/>
              </a:ext>
            </a:extLst>
          </p:cNvPr>
          <p:cNvSpPr txBox="1">
            <a:spLocks/>
          </p:cNvSpPr>
          <p:nvPr/>
        </p:nvSpPr>
        <p:spPr>
          <a:xfrm>
            <a:off x="775314" y="467253"/>
            <a:ext cx="6748594" cy="58024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Sample Testing Cont.</a:t>
            </a:r>
          </a:p>
        </p:txBody>
      </p:sp>
      <p:pic>
        <p:nvPicPr>
          <p:cNvPr id="2" name="Picture 1" descr="A bench covered in snow&#10;&#10;Description automatically generated with medium confidence">
            <a:extLst>
              <a:ext uri="{FF2B5EF4-FFF2-40B4-BE49-F238E27FC236}">
                <a16:creationId xmlns:a16="http://schemas.microsoft.com/office/drawing/2014/main" id="{BD089680-B09E-E408-5D8C-BBB3B4DFB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67" y="1148788"/>
            <a:ext cx="10140131" cy="54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9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26B5-2F88-BA48-A996-4A13FDFAA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Filing a Complaint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BDF8F-0AD5-5C43-9EF3-8679B9897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1463529" cy="404216"/>
          </a:xfrm>
        </p:spPr>
        <p:txBody>
          <a:bodyPr>
            <a:normAutofit/>
          </a:bodyPr>
          <a:lstStyle/>
          <a:p>
            <a:r>
              <a:rPr lang="en-US" sz="2000" dirty="0"/>
              <a:t>Online</a:t>
            </a:r>
          </a:p>
          <a:p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2A119-28D1-B54D-A879-A0DDEC296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1" y="2682322"/>
            <a:ext cx="2486986" cy="2242016"/>
          </a:xfrm>
        </p:spPr>
        <p:txBody>
          <a:bodyPr>
            <a:normAutofit/>
          </a:bodyPr>
          <a:lstStyle/>
          <a:p>
            <a:r>
              <a:rPr lang="en-US" dirty="0">
                <a:latin typeface="Arial Nova Light" panose="020B0304020202020204" pitchFamily="34" charset="0"/>
              </a:rPr>
              <a:t>Consumers can file a complaint online under the “Consumer” tab:</a:t>
            </a:r>
          </a:p>
          <a:p>
            <a:r>
              <a:rPr lang="en-US" dirty="0">
                <a:latin typeface="Arial Nova Light" panose="020B0304020202020204" pitchFamily="34" charset="0"/>
                <a:hlinkClick r:id="rId3"/>
              </a:rPr>
              <a:t>https://bhgs.dca.ca.gov/consumers/index</a:t>
            </a:r>
            <a:endParaRPr lang="en-US" dirty="0">
              <a:latin typeface="Arial Nova Light" panose="020B0304020202020204" pitchFamily="34" charset="0"/>
            </a:endParaRPr>
          </a:p>
          <a:p>
            <a:endParaRPr lang="en-US" dirty="0">
              <a:latin typeface="Arial Nova Light" panose="020B03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5E5840-ED0D-0349-88F3-4E90A009498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275759" y="2300156"/>
            <a:ext cx="1739148" cy="404216"/>
          </a:xfrm>
        </p:spPr>
        <p:txBody>
          <a:bodyPr>
            <a:normAutofit/>
          </a:bodyPr>
          <a:lstStyle/>
          <a:p>
            <a:r>
              <a:rPr lang="en-US" sz="2000" dirty="0"/>
              <a:t>Mail/Email</a:t>
            </a:r>
          </a:p>
          <a:p>
            <a:endParaRPr lang="en-US" sz="2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01285-85FB-FD43-9631-322998389AF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275757" y="2799146"/>
            <a:ext cx="3333058" cy="3077544"/>
          </a:xfrm>
        </p:spPr>
        <p:txBody>
          <a:bodyPr>
            <a:noAutofit/>
          </a:bodyPr>
          <a:lstStyle/>
          <a:p>
            <a:r>
              <a:rPr lang="en-US" dirty="0">
                <a:latin typeface="Arial Nova Light" panose="020B0304020202020204" pitchFamily="34" charset="0"/>
              </a:rPr>
              <a:t>The printed forms can also be submitted via mail or email:</a:t>
            </a:r>
          </a:p>
          <a:p>
            <a:r>
              <a:rPr lang="en-US" dirty="0">
                <a:latin typeface="Arial Nova Light" panose="020B0304020202020204" pitchFamily="34" charset="0"/>
              </a:rPr>
              <a:t>Bureau of Household Goods and Services</a:t>
            </a:r>
            <a:br>
              <a:rPr lang="en-US" dirty="0">
                <a:latin typeface="Arial Nova Light" panose="020B0304020202020204" pitchFamily="34" charset="0"/>
              </a:rPr>
            </a:br>
            <a:r>
              <a:rPr lang="en-US" dirty="0">
                <a:latin typeface="Arial Nova Light" panose="020B0304020202020204" pitchFamily="34" charset="0"/>
              </a:rPr>
              <a:t>4244 South Market Court, Ste. D</a:t>
            </a:r>
            <a:br>
              <a:rPr lang="en-US" dirty="0">
                <a:latin typeface="Arial Nova Light" panose="020B0304020202020204" pitchFamily="34" charset="0"/>
              </a:rPr>
            </a:br>
            <a:r>
              <a:rPr lang="en-US" dirty="0">
                <a:latin typeface="Arial Nova Light" panose="020B0304020202020204" pitchFamily="34" charset="0"/>
              </a:rPr>
              <a:t>Sacramento, CA 95834</a:t>
            </a:r>
          </a:p>
          <a:p>
            <a:r>
              <a:rPr lang="en-US" dirty="0">
                <a:latin typeface="Arial Nova Light" panose="020B0304020202020204" pitchFamily="34" charset="0"/>
              </a:rPr>
              <a:t>HHM - hhm.enf@dca.ca.gov</a:t>
            </a:r>
          </a:p>
          <a:p>
            <a:r>
              <a:rPr lang="en-US" dirty="0">
                <a:latin typeface="Arial Nova Light" panose="020B0304020202020204" pitchFamily="34" charset="0"/>
              </a:rPr>
              <a:t>EAR – bear.enf@dca.ca.gov</a:t>
            </a:r>
          </a:p>
          <a:p>
            <a:r>
              <a:rPr lang="en-US" dirty="0">
                <a:latin typeface="Arial Nova Light" panose="020B0304020202020204" pitchFamily="34" charset="0"/>
              </a:rPr>
              <a:t>HFTI – homeproducts@dca.ca.gov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20E658-15B8-6C4B-A736-3D894774670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8" y="2300156"/>
            <a:ext cx="1739148" cy="404216"/>
          </a:xfrm>
        </p:spPr>
        <p:txBody>
          <a:bodyPr>
            <a:normAutofit/>
          </a:bodyPr>
          <a:lstStyle/>
          <a:p>
            <a:r>
              <a:rPr lang="en-US" sz="2000" dirty="0"/>
              <a:t>Phone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52F621-1B1F-5E49-939F-12BD1A0FD52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2435584"/>
          </a:xfrm>
        </p:spPr>
        <p:txBody>
          <a:bodyPr>
            <a:normAutofit/>
          </a:bodyPr>
          <a:lstStyle/>
          <a:p>
            <a:r>
              <a:rPr lang="en-US" dirty="0">
                <a:latin typeface="Arial Nova Light" panose="020B0304020202020204" pitchFamily="34" charset="0"/>
                <a:cs typeface="Arial" panose="020B0604020202020204" pitchFamily="34" charset="0"/>
              </a:rPr>
              <a:t>Consumers can call the Bureau’s and ask  to file a complaint via phone.</a:t>
            </a:r>
          </a:p>
          <a:p>
            <a:r>
              <a:rPr lang="en-US" dirty="0">
                <a:latin typeface="Arial Nova Light" panose="020B0304020202020204" pitchFamily="34" charset="0"/>
                <a:cs typeface="Arial" panose="020B0604020202020204" pitchFamily="34" charset="0"/>
              </a:rPr>
              <a:t>(916) 999-2041</a:t>
            </a:r>
          </a:p>
          <a:p>
            <a:r>
              <a:rPr lang="en-US" dirty="0">
                <a:latin typeface="Arial Nova Light" panose="020B0304020202020204" pitchFamily="34" charset="0"/>
                <a:cs typeface="Arial" panose="020B0604020202020204" pitchFamily="34" charset="0"/>
              </a:rPr>
              <a:t>Option 4 for HHM</a:t>
            </a:r>
          </a:p>
          <a:p>
            <a:r>
              <a:rPr lang="en-US" dirty="0">
                <a:latin typeface="Arial Nova Light" panose="020B0304020202020204" pitchFamily="34" charset="0"/>
                <a:cs typeface="Arial" panose="020B0604020202020204" pitchFamily="34" charset="0"/>
              </a:rPr>
              <a:t>Option 5 for EAR or HFTI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50C3FA-D20D-3049-9C7F-6F37D4E022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/>
          <a:lstStyle/>
          <a:p>
            <a:pPr algn="l"/>
            <a:fld id="{294A09A9-5501-47C1-A89A-A340965A2BE2}" type="slidenum">
              <a:rPr lang="en-US" smtClean="0"/>
              <a:pPr algn="l"/>
              <a:t>22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565182-4A62-6C31-775B-1EAADE1B1415}"/>
              </a:ext>
            </a:extLst>
          </p:cNvPr>
          <p:cNvCxnSpPr>
            <a:cxnSpLocks/>
          </p:cNvCxnSpPr>
          <p:nvPr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DA3D6F-6DA8-4DE2-A596-5692E0A2A64D}"/>
              </a:ext>
            </a:extLst>
          </p:cNvPr>
          <p:cNvCxnSpPr>
            <a:cxnSpLocks/>
          </p:cNvCxnSpPr>
          <p:nvPr/>
        </p:nvCxnSpPr>
        <p:spPr>
          <a:xfrm>
            <a:off x="4275758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1610CA-54E3-2B22-92E2-6F4049120608}"/>
              </a:ext>
            </a:extLst>
          </p:cNvPr>
          <p:cNvCxnSpPr>
            <a:cxnSpLocks/>
          </p:cNvCxnSpPr>
          <p:nvPr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966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FA04-6227-9040-92A6-9514A59B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6200175" cy="610863"/>
          </a:xfrm>
        </p:spPr>
        <p:txBody>
          <a:bodyPr>
            <a:normAutofit fontScale="90000"/>
          </a:bodyPr>
          <a:lstStyle/>
          <a:p>
            <a:r>
              <a:rPr lang="en-US" dirty="0"/>
              <a:t>Bureau Complaint Jurisdiction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4B9306-DDC0-AD4F-A9C2-739C6AEB0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498" y="2300984"/>
            <a:ext cx="8090833" cy="1942138"/>
          </a:xfrm>
        </p:spPr>
        <p:txBody>
          <a:bodyPr/>
          <a:lstStyle/>
          <a:p>
            <a:r>
              <a:rPr lang="en-US" sz="2000" dirty="0">
                <a:latin typeface="Arial Nova Light" panose="020B0304020202020204" pitchFamily="34" charset="0"/>
              </a:rPr>
              <a:t>The Bureau only has jurisdiction over a consumer’s </a:t>
            </a:r>
            <a:r>
              <a:rPr lang="en-US" sz="2000" i="1" dirty="0">
                <a:latin typeface="Arial Nova Light" panose="020B0304020202020204" pitchFamily="34" charset="0"/>
              </a:rPr>
              <a:t>personally owned </a:t>
            </a:r>
            <a:r>
              <a:rPr lang="en-US" sz="2000" dirty="0">
                <a:latin typeface="Arial Nova Light" panose="020B0304020202020204" pitchFamily="34" charset="0"/>
              </a:rPr>
              <a:t>appliances/electronics</a:t>
            </a:r>
          </a:p>
          <a:p>
            <a:r>
              <a:rPr lang="en-US" sz="2000" dirty="0">
                <a:latin typeface="Arial Nova Light" panose="020B0304020202020204" pitchFamily="34" charset="0"/>
              </a:rPr>
              <a:t>The Bureau has no ability to regulate most refunds related to regulated products</a:t>
            </a:r>
          </a:p>
          <a:p>
            <a:r>
              <a:rPr lang="en-US" sz="2000" dirty="0">
                <a:latin typeface="Arial Nova Light" panose="020B0304020202020204" pitchFamily="34" charset="0"/>
              </a:rPr>
              <a:t>Home warranty companies are not regulated by BHGS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075079-B004-BF2E-13D2-7FE3FA42F3EC}"/>
              </a:ext>
            </a:extLst>
          </p:cNvPr>
          <p:cNvCxnSpPr>
            <a:cxnSpLocks/>
          </p:cNvCxnSpPr>
          <p:nvPr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Graphic 12" descr="Box trolley outline">
            <a:extLst>
              <a:ext uri="{FF2B5EF4-FFF2-40B4-BE49-F238E27FC236}">
                <a16:creationId xmlns:a16="http://schemas.microsoft.com/office/drawing/2014/main" id="{D007B19D-0989-BEF5-33D7-D2BE9C9F4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1025" y="4542587"/>
            <a:ext cx="1825011" cy="1825011"/>
          </a:xfrm>
          <a:prstGeom prst="rect">
            <a:avLst/>
          </a:prstGeom>
        </p:spPr>
      </p:pic>
      <p:pic>
        <p:nvPicPr>
          <p:cNvPr id="15" name="Graphic 14" descr="Computer with solid fill">
            <a:extLst>
              <a:ext uri="{FF2B5EF4-FFF2-40B4-BE49-F238E27FC236}">
                <a16:creationId xmlns:a16="http://schemas.microsoft.com/office/drawing/2014/main" id="{4009FDC9-DE1B-C997-9153-9EA73432D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8317" y="5070829"/>
            <a:ext cx="1314450" cy="1314450"/>
          </a:xfrm>
          <a:prstGeom prst="rect">
            <a:avLst/>
          </a:prstGeom>
        </p:spPr>
      </p:pic>
      <p:pic>
        <p:nvPicPr>
          <p:cNvPr id="19" name="Graphic 18" descr="Washing Machine with solid fill">
            <a:extLst>
              <a:ext uri="{FF2B5EF4-FFF2-40B4-BE49-F238E27FC236}">
                <a16:creationId xmlns:a16="http://schemas.microsoft.com/office/drawing/2014/main" id="{6E4916F7-5F64-3507-6B37-A134E08E84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86771" y="4463526"/>
            <a:ext cx="1879841" cy="1879841"/>
          </a:xfrm>
          <a:prstGeom prst="rect">
            <a:avLst/>
          </a:prstGeom>
        </p:spPr>
      </p:pic>
      <p:pic>
        <p:nvPicPr>
          <p:cNvPr id="21" name="Graphic 20" descr="Smart Phone with solid fill">
            <a:extLst>
              <a:ext uri="{FF2B5EF4-FFF2-40B4-BE49-F238E27FC236}">
                <a16:creationId xmlns:a16="http://schemas.microsoft.com/office/drawing/2014/main" id="{3B86D130-BACB-77A1-1E73-FCAB5C06D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88797" y="4927509"/>
            <a:ext cx="1228980" cy="122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14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22DF8-59D4-D94D-8ED9-F2F319899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803A1E73-C790-447A-974F-B3ADB50149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9724" y="2285999"/>
            <a:ext cx="4838700" cy="315915"/>
          </a:xfrm>
        </p:spPr>
        <p:txBody>
          <a:bodyPr/>
          <a:lstStyle/>
          <a:p>
            <a:r>
              <a:rPr lang="en-US" dirty="0"/>
              <a:t>Electronic and Appliance Repair (EAR)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06E4DF9-127F-4650-8BAA-2521A37885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8901" y="2648303"/>
            <a:ext cx="4838700" cy="749683"/>
          </a:xfrm>
        </p:spPr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Ensure the business is properly licensed with BHGS. Obtain a written estimate prior to repairs beginning and protect your data.</a:t>
            </a:r>
          </a:p>
          <a:p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DDA232CE-EB44-41DD-920C-AEDD5C33D2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302" y="3905143"/>
            <a:ext cx="5005898" cy="315915"/>
          </a:xfrm>
        </p:spPr>
        <p:txBody>
          <a:bodyPr/>
          <a:lstStyle/>
          <a:p>
            <a:r>
              <a:rPr lang="en-US" dirty="0"/>
              <a:t>Home Furnishings and Thermal Insulation (HFTI)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A09D80D2-95FB-43C6-96F8-7EF7737C2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9724" y="4276047"/>
            <a:ext cx="4838700" cy="741084"/>
          </a:xfrm>
        </p:spPr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Ensure the business is properly licensed with BHGS. Check product labeling if issues are suspected.  </a:t>
            </a:r>
            <a:endParaRPr lang="en-US" dirty="0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D582AC9C-B267-4C04-9E50-051DE43353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Household Movers (HHM)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C60A09F8-DA84-487F-81AC-337BE4A9F3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3"/>
            <a:ext cx="4838700" cy="908339"/>
          </a:xfrm>
        </p:spPr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Ensure the business is properly licensed with BHGS. Obtain a visual inspection prior to a written estimate, check the contract for missing information, and retain a complete inventory of your items before the move. </a:t>
            </a:r>
          </a:p>
          <a:p>
            <a:endParaRPr lang="en-US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A1B673DD-4FEC-4191-8446-77B89805FF2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03576" y="3905143"/>
            <a:ext cx="4838700" cy="315915"/>
          </a:xfrm>
        </p:spPr>
        <p:txBody>
          <a:bodyPr/>
          <a:lstStyle/>
          <a:p>
            <a:r>
              <a:rPr lang="en-US" dirty="0"/>
              <a:t>Complaints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1E84004F-53E7-47E5-A493-1980475C42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03576" y="4276047"/>
            <a:ext cx="4838700" cy="908340"/>
          </a:xfrm>
        </p:spPr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File a complaint online, via mail, or over the phone. BHGS can only assist with consumer owned property and cannot guarantee a refund will be received. </a:t>
            </a:r>
          </a:p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C97289-D2B4-8584-337A-7DF72BF7AB82}"/>
              </a:ext>
            </a:extLst>
          </p:cNvPr>
          <p:cNvCxnSpPr>
            <a:cxnSpLocks/>
          </p:cNvCxnSpPr>
          <p:nvPr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2D530BA-DCCB-F4B0-98C7-18C5F027C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35" y="482564"/>
            <a:ext cx="1342237" cy="134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42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FA04-6227-9040-92A6-9514A59B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6938406" cy="610863"/>
          </a:xfrm>
        </p:spPr>
        <p:txBody>
          <a:bodyPr>
            <a:normAutofit/>
          </a:bodyPr>
          <a:lstStyle/>
          <a:p>
            <a:r>
              <a:rPr lang="en-US" dirty="0"/>
              <a:t>Contacts for Enforcement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4B9306-DDC0-AD4F-A9C2-739C6AEB0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498" y="2300984"/>
            <a:ext cx="10154526" cy="2099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+mj-lt"/>
              </a:rPr>
              <a:t>Bureau Chief </a:t>
            </a:r>
            <a:r>
              <a:rPr lang="en-US" sz="2000" b="1" dirty="0">
                <a:latin typeface="Arial Nova Light" panose="020B0304020202020204" pitchFamily="34" charset="0"/>
              </a:rPr>
              <a:t>:</a:t>
            </a:r>
            <a:r>
              <a:rPr lang="en-US" sz="2000" dirty="0">
                <a:latin typeface="Arial Nova Light" panose="020B0304020202020204" pitchFamily="34" charset="0"/>
              </a:rPr>
              <a:t> Justin Paddock- (916) 217-1696 </a:t>
            </a:r>
            <a:r>
              <a:rPr lang="en-US" sz="2000" dirty="0">
                <a:latin typeface="Arial Nova Light" panose="020B0304020202020204" pitchFamily="34" charset="0"/>
                <a:hlinkClick r:id="rId3"/>
              </a:rPr>
              <a:t>justin.paddock@dca.ca.gov</a:t>
            </a:r>
            <a:endParaRPr lang="en-US" sz="2000" dirty="0">
              <a:latin typeface="Arial Nova Light" panose="020B03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 Nova Light" panose="020B03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Bureau Deputy Chief </a:t>
            </a:r>
            <a:r>
              <a:rPr lang="en-US" sz="2000" dirty="0">
                <a:latin typeface="Arial Nova Light" panose="020B0304020202020204" pitchFamily="34" charset="0"/>
              </a:rPr>
              <a:t>: Claire </a:t>
            </a:r>
            <a:r>
              <a:rPr lang="en-US" sz="2000" dirty="0" err="1">
                <a:latin typeface="Arial Nova Light" panose="020B0304020202020204" pitchFamily="34" charset="0"/>
              </a:rPr>
              <a:t>Goldstene</a:t>
            </a:r>
            <a:r>
              <a:rPr lang="en-US" sz="2000" dirty="0">
                <a:latin typeface="Arial Nova Light" panose="020B0304020202020204" pitchFamily="34" charset="0"/>
              </a:rPr>
              <a:t>- (279) 895-1262 </a:t>
            </a:r>
            <a:r>
              <a:rPr lang="en-US" sz="2000" dirty="0">
                <a:latin typeface="Arial Nova Light" panose="020B0304020202020204" pitchFamily="34" charset="0"/>
                <a:hlinkClick r:id="rId4"/>
              </a:rPr>
              <a:t>claire.goldstene@dca.ca.gov</a:t>
            </a:r>
            <a:endParaRPr lang="en-US" sz="2000" dirty="0">
              <a:latin typeface="Arial Nova Light" panose="020B03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 Nova Light" panose="020B03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Enforcement Chief </a:t>
            </a:r>
            <a:r>
              <a:rPr lang="en-US" sz="2000" dirty="0">
                <a:latin typeface="Arial Nova Light" panose="020B0304020202020204" pitchFamily="34" charset="0"/>
              </a:rPr>
              <a:t>: Alda Aguirre- (714) 625-2570 </a:t>
            </a:r>
            <a:r>
              <a:rPr lang="en-US" sz="2000" dirty="0">
                <a:latin typeface="Arial Nova Light" panose="020B0304020202020204" pitchFamily="34" charset="0"/>
                <a:hlinkClick r:id="rId5"/>
              </a:rPr>
              <a:t>alda.aguirre@dca.ca.gov</a:t>
            </a:r>
            <a:r>
              <a:rPr lang="en-US" sz="2000" dirty="0">
                <a:latin typeface="Arial Nova Light" panose="020B0304020202020204" pitchFamily="34" charset="0"/>
              </a:rPr>
              <a:t>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075079-B004-BF2E-13D2-7FE3FA42F3EC}"/>
              </a:ext>
            </a:extLst>
          </p:cNvPr>
          <p:cNvCxnSpPr>
            <a:cxnSpLocks/>
          </p:cNvCxnSpPr>
          <p:nvPr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raphic 3" descr="Clipboard Checked with solid fill">
            <a:extLst>
              <a:ext uri="{FF2B5EF4-FFF2-40B4-BE49-F238E27FC236}">
                <a16:creationId xmlns:a16="http://schemas.microsoft.com/office/drawing/2014/main" id="{8D215BC0-80C3-DD8F-E18C-9F0948B7FD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902321" y="4475589"/>
            <a:ext cx="1849915" cy="1849915"/>
          </a:xfrm>
          <a:prstGeom prst="rect">
            <a:avLst/>
          </a:prstGeom>
        </p:spPr>
      </p:pic>
      <p:pic>
        <p:nvPicPr>
          <p:cNvPr id="10" name="Graphic 9" descr="Bed with solid fill">
            <a:extLst>
              <a:ext uri="{FF2B5EF4-FFF2-40B4-BE49-F238E27FC236}">
                <a16:creationId xmlns:a16="http://schemas.microsoft.com/office/drawing/2014/main" id="{06D14888-26AA-A8A7-F651-8B20A3FE5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89049" y="4591654"/>
            <a:ext cx="1733850" cy="1733850"/>
          </a:xfrm>
          <a:prstGeom prst="rect">
            <a:avLst/>
          </a:prstGeom>
        </p:spPr>
      </p:pic>
      <p:pic>
        <p:nvPicPr>
          <p:cNvPr id="16" name="Graphic 15" descr="Television with solid fill">
            <a:extLst>
              <a:ext uri="{FF2B5EF4-FFF2-40B4-BE49-F238E27FC236}">
                <a16:creationId xmlns:a16="http://schemas.microsoft.com/office/drawing/2014/main" id="{FC0FAB6E-B365-B861-51B4-08118F8EF2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13993" y="5043000"/>
            <a:ext cx="1151515" cy="1151515"/>
          </a:xfrm>
          <a:prstGeom prst="rect">
            <a:avLst/>
          </a:prstGeom>
        </p:spPr>
      </p:pic>
      <p:pic>
        <p:nvPicPr>
          <p:cNvPr id="18" name="Graphic 17" descr="Packing Box Open outline">
            <a:extLst>
              <a:ext uri="{FF2B5EF4-FFF2-40B4-BE49-F238E27FC236}">
                <a16:creationId xmlns:a16="http://schemas.microsoft.com/office/drawing/2014/main" id="{74F2859A-5619-8383-BEC2-E5DA15F574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611430" y="4331237"/>
            <a:ext cx="1913645" cy="1913645"/>
          </a:xfrm>
          <a:prstGeom prst="rect">
            <a:avLst/>
          </a:prstGeom>
        </p:spPr>
      </p:pic>
      <p:pic>
        <p:nvPicPr>
          <p:cNvPr id="26" name="Graphic 25" descr="Box outline">
            <a:extLst>
              <a:ext uri="{FF2B5EF4-FFF2-40B4-BE49-F238E27FC236}">
                <a16:creationId xmlns:a16="http://schemas.microsoft.com/office/drawing/2014/main" id="{9CA8ABBE-10C9-A61A-BB6D-8E425CDA02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75778" y="5043000"/>
            <a:ext cx="1217434" cy="121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73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31" y="365648"/>
            <a:ext cx="4903377" cy="610863"/>
          </a:xfrm>
        </p:spPr>
        <p:txBody>
          <a:bodyPr>
            <a:noAutofit/>
          </a:bodyPr>
          <a:lstStyle/>
          <a:p>
            <a:pPr algn="ctr"/>
            <a:r>
              <a:rPr lang="en-US" sz="5000" dirty="0"/>
              <a:t>Thank you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767661-63CB-A645-82F2-3B860E338B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5224" y="2755618"/>
            <a:ext cx="1698249" cy="255057"/>
          </a:xfrm>
        </p:spPr>
        <p:txBody>
          <a:bodyPr anchor="ctr"/>
          <a:lstStyle/>
          <a:p>
            <a:pPr defTabSz="457200"/>
            <a:r>
              <a:rPr lang="en-US" dirty="0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(916) 999-2041</a:t>
            </a:r>
          </a:p>
        </p:txBody>
      </p:sp>
      <p:pic>
        <p:nvPicPr>
          <p:cNvPr id="32" name="Content Placeholder 12" descr="Telephone outline">
            <a:extLst>
              <a:ext uri="{FF2B5EF4-FFF2-40B4-BE49-F238E27FC236}">
                <a16:creationId xmlns:a16="http://schemas.microsoft.com/office/drawing/2014/main" id="{11333620-A8FB-32A5-F7C9-3070B3185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1372" y="2603081"/>
            <a:ext cx="612707" cy="476550"/>
          </a:xfrm>
          <a:prstGeom prst="rect">
            <a:avLst/>
          </a:prstGeom>
        </p:spPr>
      </p:pic>
      <p:pic>
        <p:nvPicPr>
          <p:cNvPr id="34" name="Graphic 33" descr="Internet outline">
            <a:extLst>
              <a:ext uri="{FF2B5EF4-FFF2-40B4-BE49-F238E27FC236}">
                <a16:creationId xmlns:a16="http://schemas.microsoft.com/office/drawing/2014/main" id="{1B133921-6E23-D21B-558E-E5B9F7CD9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8637" y="3072873"/>
            <a:ext cx="501841" cy="47655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141F357-6396-9AE2-3D05-18A24391644C}"/>
              </a:ext>
            </a:extLst>
          </p:cNvPr>
          <p:cNvCxnSpPr>
            <a:cxnSpLocks/>
          </p:cNvCxnSpPr>
          <p:nvPr/>
        </p:nvCxnSpPr>
        <p:spPr>
          <a:xfrm>
            <a:off x="4485919" y="1142854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BA1687E-05F0-EE75-0AEE-93D752CEA687}"/>
              </a:ext>
            </a:extLst>
          </p:cNvPr>
          <p:cNvCxnSpPr>
            <a:cxnSpLocks/>
          </p:cNvCxnSpPr>
          <p:nvPr/>
        </p:nvCxnSpPr>
        <p:spPr>
          <a:xfrm>
            <a:off x="4551025" y="2068347"/>
            <a:ext cx="0" cy="4324064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FC807AEC-4656-E77E-24F1-41E4986BB827}"/>
              </a:ext>
            </a:extLst>
          </p:cNvPr>
          <p:cNvSpPr txBox="1">
            <a:spLocks/>
          </p:cNvSpPr>
          <p:nvPr/>
        </p:nvSpPr>
        <p:spPr>
          <a:xfrm>
            <a:off x="882939" y="2229740"/>
            <a:ext cx="3146858" cy="11992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US" sz="2000" b="1" dirty="0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Mary Le</a:t>
            </a:r>
          </a:p>
          <a:p>
            <a:pPr defTabSz="457200"/>
            <a:r>
              <a:rPr lang="en-US" sz="1800" dirty="0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  <a:hlinkClick r:id="rId7"/>
              </a:rPr>
              <a:t>Mary.Le@dca.ca.gov</a:t>
            </a:r>
            <a:endParaRPr lang="en-US" sz="1800" dirty="0">
              <a:solidFill>
                <a:schemeClr val="accent3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US" sz="1800" dirty="0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(916) 534-9005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74C804C6-70F7-211E-DF3D-855510C7E9DF}"/>
              </a:ext>
            </a:extLst>
          </p:cNvPr>
          <p:cNvSpPr txBox="1">
            <a:spLocks/>
          </p:cNvSpPr>
          <p:nvPr/>
        </p:nvSpPr>
        <p:spPr>
          <a:xfrm>
            <a:off x="788950" y="1297694"/>
            <a:ext cx="2978454" cy="6108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dirty="0">
                <a:latin typeface="+mn-lt"/>
              </a:rPr>
              <a:t>Contact Us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CEEBAD74-A65B-D833-D0DF-049C72179B55}"/>
              </a:ext>
            </a:extLst>
          </p:cNvPr>
          <p:cNvSpPr txBox="1">
            <a:spLocks/>
          </p:cNvSpPr>
          <p:nvPr/>
        </p:nvSpPr>
        <p:spPr>
          <a:xfrm>
            <a:off x="5443908" y="1241018"/>
            <a:ext cx="4903377" cy="6108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000" dirty="0">
                <a:latin typeface="+mn-lt"/>
              </a:rPr>
              <a:t>Contact BHGS</a:t>
            </a:r>
          </a:p>
        </p:txBody>
      </p:sp>
      <p:pic>
        <p:nvPicPr>
          <p:cNvPr id="58" name="Picture 57" descr="A black and white logo&#10;&#10;Description automatically generated">
            <a:extLst>
              <a:ext uri="{FF2B5EF4-FFF2-40B4-BE49-F238E27FC236}">
                <a16:creationId xmlns:a16="http://schemas.microsoft.com/office/drawing/2014/main" id="{C3EB3568-9B99-49AB-77E0-BBEFC82909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09" y="3616539"/>
            <a:ext cx="414430" cy="414430"/>
          </a:xfrm>
          <a:prstGeom prst="rect">
            <a:avLst/>
          </a:prstGeom>
        </p:spPr>
      </p:pic>
      <p:pic>
        <p:nvPicPr>
          <p:cNvPr id="60" name="Picture 59" descr="A black and white logo&#10;&#10;Description automatically generated">
            <a:extLst>
              <a:ext uri="{FF2B5EF4-FFF2-40B4-BE49-F238E27FC236}">
                <a16:creationId xmlns:a16="http://schemas.microsoft.com/office/drawing/2014/main" id="{83E151C1-3887-15C6-90B2-652C9A7E9B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75" y="4165503"/>
            <a:ext cx="414430" cy="414430"/>
          </a:xfrm>
          <a:prstGeom prst="rect">
            <a:avLst/>
          </a:prstGeom>
        </p:spPr>
      </p:pic>
      <p:pic>
        <p:nvPicPr>
          <p:cNvPr id="62" name="Picture 61" descr="A black and white logo&#10;&#10;Description automatically generated">
            <a:extLst>
              <a:ext uri="{FF2B5EF4-FFF2-40B4-BE49-F238E27FC236}">
                <a16:creationId xmlns:a16="http://schemas.microsoft.com/office/drawing/2014/main" id="{130C1F81-6487-5FE0-C1AE-85F14236B7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13" y="4689300"/>
            <a:ext cx="476550" cy="476550"/>
          </a:xfrm>
          <a:prstGeom prst="rect">
            <a:avLst/>
          </a:prstGeom>
        </p:spPr>
      </p:pic>
      <p:pic>
        <p:nvPicPr>
          <p:cNvPr id="64" name="Picture 63" descr="A black and white x in a circle&#10;&#10;Description automatically generated">
            <a:extLst>
              <a:ext uri="{FF2B5EF4-FFF2-40B4-BE49-F238E27FC236}">
                <a16:creationId xmlns:a16="http://schemas.microsoft.com/office/drawing/2014/main" id="{2F956052-1DB9-094E-8497-1459475C3E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4" t="17148" r="19114" b="19408"/>
          <a:stretch/>
        </p:blipFill>
        <p:spPr>
          <a:xfrm>
            <a:off x="4824475" y="5272717"/>
            <a:ext cx="400253" cy="400255"/>
          </a:xfrm>
          <a:prstGeom prst="rect">
            <a:avLst/>
          </a:prstGeom>
        </p:spPr>
      </p:pic>
      <p:pic>
        <p:nvPicPr>
          <p:cNvPr id="66" name="Picture 65" descr="A black and white play button&#10;&#10;Description automatically generated">
            <a:extLst>
              <a:ext uri="{FF2B5EF4-FFF2-40B4-BE49-F238E27FC236}">
                <a16:creationId xmlns:a16="http://schemas.microsoft.com/office/drawing/2014/main" id="{F3928055-B15C-C06E-D271-D907C0DA36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b="17279"/>
          <a:stretch/>
        </p:blipFill>
        <p:spPr>
          <a:xfrm>
            <a:off x="4814710" y="5832116"/>
            <a:ext cx="435396" cy="344692"/>
          </a:xfrm>
          <a:prstGeom prst="rect">
            <a:avLst/>
          </a:prstGeom>
        </p:spPr>
      </p:pic>
      <p:sp>
        <p:nvSpPr>
          <p:cNvPr id="67" name="Text Placeholder 8">
            <a:extLst>
              <a:ext uri="{FF2B5EF4-FFF2-40B4-BE49-F238E27FC236}">
                <a16:creationId xmlns:a16="http://schemas.microsoft.com/office/drawing/2014/main" id="{0F6BA7B4-5D5D-2ADE-86B4-97D61DFDE071}"/>
              </a:ext>
            </a:extLst>
          </p:cNvPr>
          <p:cNvSpPr txBox="1">
            <a:spLocks/>
          </p:cNvSpPr>
          <p:nvPr/>
        </p:nvSpPr>
        <p:spPr>
          <a:xfrm>
            <a:off x="5505224" y="3203012"/>
            <a:ext cx="3006349" cy="25505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dirty="0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  <a:hlinkClick r:id="rId13"/>
              </a:rPr>
              <a:t>bhgs.dca.ca.gov</a:t>
            </a:r>
            <a:endParaRPr lang="en-US" dirty="0">
              <a:solidFill>
                <a:schemeClr val="accent3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DA71E00A-6AAD-D995-1476-6E7BEACC0D26}"/>
              </a:ext>
            </a:extLst>
          </p:cNvPr>
          <p:cNvSpPr txBox="1">
            <a:spLocks/>
          </p:cNvSpPr>
          <p:nvPr/>
        </p:nvSpPr>
        <p:spPr>
          <a:xfrm>
            <a:off x="5494950" y="4807531"/>
            <a:ext cx="6506198" cy="25505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dirty="0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  <a:hlinkClick r:id="rId14"/>
              </a:rPr>
              <a:t>linkedin.com/company/</a:t>
            </a:r>
            <a:r>
              <a:rPr lang="en-US" dirty="0" err="1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  <a:hlinkClick r:id="rId14"/>
              </a:rPr>
              <a:t>california</a:t>
            </a:r>
            <a:r>
              <a:rPr lang="en-US" dirty="0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  <a:hlinkClick r:id="rId14"/>
              </a:rPr>
              <a:t>-bureau-of-household-goods-and-services</a:t>
            </a:r>
            <a:endParaRPr lang="en-US" dirty="0">
              <a:solidFill>
                <a:schemeClr val="accent3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B87A3DA4-F798-F91E-DAFB-AA0AE8F4C2E4}"/>
              </a:ext>
            </a:extLst>
          </p:cNvPr>
          <p:cNvSpPr txBox="1">
            <a:spLocks/>
          </p:cNvSpPr>
          <p:nvPr/>
        </p:nvSpPr>
        <p:spPr>
          <a:xfrm>
            <a:off x="5505224" y="5345315"/>
            <a:ext cx="2133600" cy="25505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dirty="0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  <a:hlinkClick r:id="rId15"/>
              </a:rPr>
              <a:t>twitter.com/CalBHGS</a:t>
            </a:r>
            <a:endParaRPr lang="en-US" dirty="0">
              <a:solidFill>
                <a:schemeClr val="accent3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36C0EA39-1C82-9D7D-E88A-667DC8E9FECD}"/>
              </a:ext>
            </a:extLst>
          </p:cNvPr>
          <p:cNvSpPr txBox="1">
            <a:spLocks/>
          </p:cNvSpPr>
          <p:nvPr/>
        </p:nvSpPr>
        <p:spPr>
          <a:xfrm>
            <a:off x="5505224" y="3696225"/>
            <a:ext cx="2494867" cy="25505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dirty="0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  <a:hlinkClick r:id="rId16"/>
              </a:rPr>
              <a:t>facebook.com/</a:t>
            </a:r>
            <a:r>
              <a:rPr lang="en-US" dirty="0" err="1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  <a:hlinkClick r:id="rId16"/>
              </a:rPr>
              <a:t>CalBHGS</a:t>
            </a:r>
            <a:endParaRPr lang="en-US" dirty="0">
              <a:solidFill>
                <a:schemeClr val="accent3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 Placeholder 8">
            <a:extLst>
              <a:ext uri="{FF2B5EF4-FFF2-40B4-BE49-F238E27FC236}">
                <a16:creationId xmlns:a16="http://schemas.microsoft.com/office/drawing/2014/main" id="{8D41CDF5-DF02-1F2E-19DF-E54D10CEB11A}"/>
              </a:ext>
            </a:extLst>
          </p:cNvPr>
          <p:cNvSpPr txBox="1">
            <a:spLocks/>
          </p:cNvSpPr>
          <p:nvPr/>
        </p:nvSpPr>
        <p:spPr>
          <a:xfrm>
            <a:off x="5505224" y="4252166"/>
            <a:ext cx="2494867" cy="25505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dirty="0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  <a:hlinkClick r:id="rId17"/>
              </a:rPr>
              <a:t>instagram.com/</a:t>
            </a:r>
            <a:r>
              <a:rPr lang="en-US" dirty="0" err="1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  <a:hlinkClick r:id="rId17"/>
              </a:rPr>
              <a:t>calbhgs</a:t>
            </a:r>
            <a:endParaRPr lang="en-US" dirty="0">
              <a:solidFill>
                <a:schemeClr val="accent3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0A36D828-4869-457B-DE83-D15FEFCFFE15}"/>
              </a:ext>
            </a:extLst>
          </p:cNvPr>
          <p:cNvSpPr txBox="1">
            <a:spLocks/>
          </p:cNvSpPr>
          <p:nvPr/>
        </p:nvSpPr>
        <p:spPr>
          <a:xfrm>
            <a:off x="5505224" y="5918362"/>
            <a:ext cx="3034020" cy="25505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dirty="0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  <a:hlinkClick r:id="rId18"/>
              </a:rPr>
              <a:t>youtube.com/user/californiadca</a:t>
            </a:r>
            <a:endParaRPr lang="en-US" dirty="0">
              <a:solidFill>
                <a:schemeClr val="accent3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 Placeholder 8">
            <a:extLst>
              <a:ext uri="{FF2B5EF4-FFF2-40B4-BE49-F238E27FC236}">
                <a16:creationId xmlns:a16="http://schemas.microsoft.com/office/drawing/2014/main" id="{BDF423C5-891E-61E4-2891-C95788612D92}"/>
              </a:ext>
            </a:extLst>
          </p:cNvPr>
          <p:cNvSpPr txBox="1">
            <a:spLocks/>
          </p:cNvSpPr>
          <p:nvPr/>
        </p:nvSpPr>
        <p:spPr>
          <a:xfrm>
            <a:off x="9366854" y="2007184"/>
            <a:ext cx="1900845" cy="255057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QR for all links</a:t>
            </a:r>
          </a:p>
        </p:txBody>
      </p:sp>
      <p:pic>
        <p:nvPicPr>
          <p:cNvPr id="77" name="Picture 7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19F644F-0132-98E8-E1B9-2AA7012FF3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68" y="2353887"/>
            <a:ext cx="1698250" cy="1698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Graphic 3" descr="Building outline">
            <a:extLst>
              <a:ext uri="{FF2B5EF4-FFF2-40B4-BE49-F238E27FC236}">
                <a16:creationId xmlns:a16="http://schemas.microsoft.com/office/drawing/2014/main" id="{B08B981D-515D-0F04-54B8-AD6CCEBF77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735708" y="1990502"/>
            <a:ext cx="545463" cy="545463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DD19145-2191-C9CA-B3E5-1B3F01FB3FC4}"/>
              </a:ext>
            </a:extLst>
          </p:cNvPr>
          <p:cNvSpPr txBox="1">
            <a:spLocks/>
          </p:cNvSpPr>
          <p:nvPr/>
        </p:nvSpPr>
        <p:spPr>
          <a:xfrm>
            <a:off x="5505223" y="1908557"/>
            <a:ext cx="2887973" cy="81170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dirty="0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4244 South Market Court, Ste D</a:t>
            </a:r>
            <a:br>
              <a:rPr lang="en-US" dirty="0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3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Sacramento, CA 95834</a:t>
            </a:r>
          </a:p>
        </p:txBody>
      </p:sp>
      <p:pic>
        <p:nvPicPr>
          <p:cNvPr id="12" name="Content Placeholder 12" descr="Telephone outline">
            <a:extLst>
              <a:ext uri="{FF2B5EF4-FFF2-40B4-BE49-F238E27FC236}">
                <a16:creationId xmlns:a16="http://schemas.microsoft.com/office/drawing/2014/main" id="{325C7AB0-7AF0-917D-1860-EC0BD7E14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573" y="3072873"/>
            <a:ext cx="458366" cy="356507"/>
          </a:xfrm>
          <a:prstGeom prst="rect">
            <a:avLst/>
          </a:prstGeom>
        </p:spPr>
      </p:pic>
      <p:pic>
        <p:nvPicPr>
          <p:cNvPr id="13" name="Graphic 12" descr="Envelope outline">
            <a:extLst>
              <a:ext uri="{FF2B5EF4-FFF2-40B4-BE49-F238E27FC236}">
                <a16:creationId xmlns:a16="http://schemas.microsoft.com/office/drawing/2014/main" id="{4083CDDF-4056-04AD-0A89-CF5AEB15A4C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70998" y="2654168"/>
            <a:ext cx="356507" cy="35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77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88F17F4-CD3C-A7C8-8380-12AE70F80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43" y="453011"/>
            <a:ext cx="8688859" cy="1036916"/>
          </a:xfrm>
        </p:spPr>
        <p:txBody>
          <a:bodyPr>
            <a:normAutofit fontScale="90000"/>
          </a:bodyPr>
          <a:lstStyle/>
          <a:p>
            <a:r>
              <a:rPr lang="en-US" dirty="0"/>
              <a:t>Bureau of Household Goods and Services History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8B0291E-5C80-7468-62A6-A2EF70AD6F9E}"/>
              </a:ext>
            </a:extLst>
          </p:cNvPr>
          <p:cNvSpPr txBox="1">
            <a:spLocks/>
          </p:cNvSpPr>
          <p:nvPr/>
        </p:nvSpPr>
        <p:spPr>
          <a:xfrm>
            <a:off x="1288712" y="2793924"/>
            <a:ext cx="2133600" cy="20583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1911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CEE2469-FF13-F769-F4A0-4B09C8026B61}"/>
              </a:ext>
            </a:extLst>
          </p:cNvPr>
          <p:cNvSpPr txBox="1">
            <a:spLocks/>
          </p:cNvSpPr>
          <p:nvPr/>
        </p:nvSpPr>
        <p:spPr>
          <a:xfrm>
            <a:off x="1204183" y="3101371"/>
            <a:ext cx="2327407" cy="9093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The California Bureau of Home Furnishings and Thermal Insulation (HFTI) was established.</a:t>
            </a:r>
            <a:endParaRPr lang="en-US" sz="2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8493E32B-0558-1BC3-7FBA-504089E893BA}"/>
              </a:ext>
            </a:extLst>
          </p:cNvPr>
          <p:cNvSpPr txBox="1">
            <a:spLocks/>
          </p:cNvSpPr>
          <p:nvPr/>
        </p:nvSpPr>
        <p:spPr>
          <a:xfrm>
            <a:off x="3867177" y="4825064"/>
            <a:ext cx="2133600" cy="20583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en-US" sz="1800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1963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1C882CA7-6A95-8240-87DD-71436F42E318}"/>
              </a:ext>
            </a:extLst>
          </p:cNvPr>
          <p:cNvSpPr txBox="1">
            <a:spLocks/>
          </p:cNvSpPr>
          <p:nvPr/>
        </p:nvSpPr>
        <p:spPr>
          <a:xfrm>
            <a:off x="3867177" y="5217237"/>
            <a:ext cx="2133600" cy="80174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California Bureau of Electronic and Appliance Repair (EAR) was established.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8D3F18F4-99E9-9F16-9758-F766A660B3E0}"/>
              </a:ext>
            </a:extLst>
          </p:cNvPr>
          <p:cNvSpPr txBox="1">
            <a:spLocks/>
          </p:cNvSpPr>
          <p:nvPr/>
        </p:nvSpPr>
        <p:spPr>
          <a:xfrm>
            <a:off x="6949599" y="2792471"/>
            <a:ext cx="2133600" cy="20583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2017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7E88807-00F2-2AF1-049F-18864408FE71}"/>
              </a:ext>
            </a:extLst>
          </p:cNvPr>
          <p:cNvSpPr txBox="1">
            <a:spLocks/>
          </p:cNvSpPr>
          <p:nvPr/>
        </p:nvSpPr>
        <p:spPr>
          <a:xfrm>
            <a:off x="6949599" y="3162174"/>
            <a:ext cx="2133600" cy="72195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Division of Household Movers was established within the Bureau.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FC34FC2B-2233-88CF-C124-424C99AE1345}"/>
              </a:ext>
            </a:extLst>
          </p:cNvPr>
          <p:cNvSpPr txBox="1">
            <a:spLocks/>
          </p:cNvSpPr>
          <p:nvPr/>
        </p:nvSpPr>
        <p:spPr>
          <a:xfrm>
            <a:off x="8498922" y="4757378"/>
            <a:ext cx="2133600" cy="20583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en-US" sz="1800" b="0" i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2019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156B0B8C-D19E-2A79-6ED6-F55B92CF1D66}"/>
              </a:ext>
            </a:extLst>
          </p:cNvPr>
          <p:cNvSpPr txBox="1">
            <a:spLocks/>
          </p:cNvSpPr>
          <p:nvPr/>
        </p:nvSpPr>
        <p:spPr>
          <a:xfrm>
            <a:off x="8498922" y="5066134"/>
            <a:ext cx="2133600" cy="122119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Bureau of Electronic and Appliance Repair, Home Furnishings and Thermal Insulation became the Bureau of Household Goods and Services.</a:t>
            </a:r>
          </a:p>
          <a:p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EC1905-E927-1650-B26A-29C390931B8A}"/>
              </a:ext>
            </a:extLst>
          </p:cNvPr>
          <p:cNvCxnSpPr>
            <a:cxnSpLocks/>
          </p:cNvCxnSpPr>
          <p:nvPr/>
        </p:nvCxnSpPr>
        <p:spPr>
          <a:xfrm flipH="1">
            <a:off x="1045959" y="264162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8DFC286-567C-54AE-24D8-836B437C23F4}"/>
              </a:ext>
            </a:extLst>
          </p:cNvPr>
          <p:cNvCxnSpPr>
            <a:cxnSpLocks/>
          </p:cNvCxnSpPr>
          <p:nvPr/>
        </p:nvCxnSpPr>
        <p:spPr>
          <a:xfrm flipH="1">
            <a:off x="6691949" y="2630507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8FA0748-7F12-5103-0E69-49B35A4C4C58}"/>
              </a:ext>
            </a:extLst>
          </p:cNvPr>
          <p:cNvCxnSpPr>
            <a:cxnSpLocks/>
          </p:cNvCxnSpPr>
          <p:nvPr/>
        </p:nvCxnSpPr>
        <p:spPr>
          <a:xfrm flipH="1">
            <a:off x="8244970" y="4367784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65741C9-68D1-5377-96CD-27BC3E563F2D}"/>
              </a:ext>
            </a:extLst>
          </p:cNvPr>
          <p:cNvCxnSpPr>
            <a:cxnSpLocks/>
          </p:cNvCxnSpPr>
          <p:nvPr/>
        </p:nvCxnSpPr>
        <p:spPr>
          <a:xfrm flipH="1">
            <a:off x="3611089" y="4323780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EDF070-0EC8-C84E-E7EA-B8F9C12FF937}"/>
              </a:ext>
            </a:extLst>
          </p:cNvPr>
          <p:cNvCxnSpPr/>
          <p:nvPr/>
        </p:nvCxnSpPr>
        <p:spPr>
          <a:xfrm>
            <a:off x="967689" y="4396619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4D9C0D22-4720-E232-BA72-D9A5DD96A618}"/>
              </a:ext>
            </a:extLst>
          </p:cNvPr>
          <p:cNvSpPr/>
          <p:nvPr/>
        </p:nvSpPr>
        <p:spPr>
          <a:xfrm>
            <a:off x="964323" y="4311080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1FDAE88-722E-9C3F-ADA2-81F296E6BAFB}"/>
              </a:ext>
            </a:extLst>
          </p:cNvPr>
          <p:cNvSpPr/>
          <p:nvPr/>
        </p:nvSpPr>
        <p:spPr>
          <a:xfrm>
            <a:off x="6621415" y="4311080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26E1CB-DF9A-0BA5-FD2F-177309AF540C}"/>
              </a:ext>
            </a:extLst>
          </p:cNvPr>
          <p:cNvSpPr/>
          <p:nvPr/>
        </p:nvSpPr>
        <p:spPr>
          <a:xfrm>
            <a:off x="8163334" y="431985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288EDD9-D83E-0482-1465-36FCD8DAF4D9}"/>
              </a:ext>
            </a:extLst>
          </p:cNvPr>
          <p:cNvSpPr txBox="1">
            <a:spLocks/>
          </p:cNvSpPr>
          <p:nvPr/>
        </p:nvSpPr>
        <p:spPr>
          <a:xfrm>
            <a:off x="805343" y="1640763"/>
            <a:ext cx="9286862" cy="28700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Our Mission: </a:t>
            </a:r>
            <a:r>
              <a:rPr lang="en-US" sz="1600" dirty="0">
                <a:latin typeface="Arial Nova Light" panose="020B0304020202020204" pitchFamily="34" charset="0"/>
              </a:rPr>
              <a:t>To protect and serve the consumers while ensuring a fair and competitive market</a:t>
            </a:r>
          </a:p>
          <a:p>
            <a:r>
              <a:rPr lang="en-US" sz="1600" dirty="0"/>
              <a:t> 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B15F747-18ED-179F-4FA7-2DE512D05D46}"/>
              </a:ext>
            </a:extLst>
          </p:cNvPr>
          <p:cNvSpPr txBox="1">
            <a:spLocks/>
          </p:cNvSpPr>
          <p:nvPr/>
        </p:nvSpPr>
        <p:spPr>
          <a:xfrm>
            <a:off x="805342" y="2044835"/>
            <a:ext cx="10437823" cy="62510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Our Vision: </a:t>
            </a:r>
            <a:r>
              <a:rPr lang="en-US" sz="1600" dirty="0">
                <a:latin typeface="Arial Nova Light" panose="020B0304020202020204" pitchFamily="34" charset="0"/>
              </a:rPr>
              <a:t>To be an efficient organization that effectively protects consumers and improves the marketplace through enforcement of the law, providing customer service, and prompt licensing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15A2E0-5A57-B7F1-1BB0-7A9347486EB7}"/>
              </a:ext>
            </a:extLst>
          </p:cNvPr>
          <p:cNvSpPr/>
          <p:nvPr/>
        </p:nvSpPr>
        <p:spPr>
          <a:xfrm>
            <a:off x="3520239" y="431985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501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26B5-2F88-BA48-A996-4A13FDFAA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Repairs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BDF8F-0AD5-5C43-9EF3-8679B9897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Cellphones/Tablets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2A119-28D1-B54D-A879-A0DDEC296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86446"/>
            <a:ext cx="3036477" cy="1942138"/>
          </a:xfrm>
        </p:spPr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Damaged Screens and Casings</a:t>
            </a:r>
          </a:p>
          <a:p>
            <a:r>
              <a:rPr lang="en-US" dirty="0">
                <a:latin typeface="Arial Nova Light" panose="020B0304020202020204" pitchFamily="34" charset="0"/>
              </a:rPr>
              <a:t>Not Running Properly</a:t>
            </a:r>
          </a:p>
          <a:p>
            <a:r>
              <a:rPr lang="en-US" dirty="0">
                <a:latin typeface="Arial Nova Light" panose="020B0304020202020204" pitchFamily="34" charset="0"/>
              </a:rPr>
              <a:t>Slow Processing</a:t>
            </a:r>
          </a:p>
          <a:p>
            <a:r>
              <a:rPr lang="en-US" dirty="0">
                <a:latin typeface="Arial Nova Light" panose="020B0304020202020204" pitchFamily="34" charset="0"/>
              </a:rPr>
              <a:t>Charging Issues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5E5840-ED0D-0349-88F3-4E90A009498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Computers/Game Consoles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01285-85FB-FD43-9631-322998389AF0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Runs Slow or Freezes Up</a:t>
            </a:r>
          </a:p>
          <a:p>
            <a:r>
              <a:rPr lang="en-US" dirty="0">
                <a:latin typeface="Arial Nova Light" panose="020B0304020202020204" pitchFamily="34" charset="0"/>
              </a:rPr>
              <a:t>Battery and Power Supply Issues</a:t>
            </a:r>
          </a:p>
          <a:p>
            <a:r>
              <a:rPr lang="en-US" dirty="0">
                <a:latin typeface="Arial Nova Light" panose="020B0304020202020204" pitchFamily="34" charset="0"/>
              </a:rPr>
              <a:t>Video Graphic Issues</a:t>
            </a:r>
          </a:p>
          <a:p>
            <a:r>
              <a:rPr lang="en-US" dirty="0">
                <a:latin typeface="Arial Nova Light" panose="020B0304020202020204" pitchFamily="34" charset="0"/>
              </a:rPr>
              <a:t>Cracked Display or Screen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20E658-15B8-6C4B-A736-3D894774670E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Televisions/Radios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52F621-1B1F-5E49-939F-12BD1A0FD52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>
                <a:latin typeface="Arial Nova Light" panose="020B0304020202020204" pitchFamily="34" charset="0"/>
                <a:cs typeface="Arial" panose="020B0604020202020204" pitchFamily="34" charset="0"/>
              </a:rPr>
              <a:t>Power Issues</a:t>
            </a:r>
          </a:p>
          <a:p>
            <a:r>
              <a:rPr lang="en-US" dirty="0">
                <a:latin typeface="Arial Nova Light" panose="020B0304020202020204" pitchFamily="34" charset="0"/>
                <a:cs typeface="Arial" panose="020B0604020202020204" pitchFamily="34" charset="0"/>
              </a:rPr>
              <a:t>Screen or Audio Problems</a:t>
            </a:r>
          </a:p>
          <a:p>
            <a:r>
              <a:rPr lang="en-US" dirty="0">
                <a:latin typeface="Arial Nova Light" panose="020B0304020202020204" pitchFamily="34" charset="0"/>
                <a:cs typeface="Arial" panose="020B0604020202020204" pitchFamily="34" charset="0"/>
              </a:rPr>
              <a:t>Warranty Work</a:t>
            </a:r>
          </a:p>
          <a:p>
            <a:r>
              <a:rPr lang="en-US" dirty="0">
                <a:latin typeface="Arial Nova Light" panose="020B0304020202020204" pitchFamily="34" charset="0"/>
                <a:cs typeface="Arial" panose="020B0604020202020204" pitchFamily="34" charset="0"/>
              </a:rPr>
              <a:t>Car Stereo and Alarm Installation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50C3FA-D20D-3049-9C7F-6F37D4E022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/>
          <a:lstStyle/>
          <a:p>
            <a:pPr algn="l"/>
            <a:fld id="{294A09A9-5501-47C1-A89A-A340965A2BE2}" type="slidenum">
              <a:rPr lang="en-US" smtClean="0"/>
              <a:pPr algn="l"/>
              <a:t>4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565182-4A62-6C31-775B-1EAADE1B1415}"/>
              </a:ext>
            </a:extLst>
          </p:cNvPr>
          <p:cNvCxnSpPr>
            <a:cxnSpLocks/>
          </p:cNvCxnSpPr>
          <p:nvPr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DA3D6F-6DA8-4DE2-A596-5692E0A2A64D}"/>
              </a:ext>
            </a:extLst>
          </p:cNvPr>
          <p:cNvCxnSpPr>
            <a:cxnSpLocks/>
          </p:cNvCxnSpPr>
          <p:nvPr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1610CA-54E3-2B22-92E2-6F4049120608}"/>
              </a:ext>
            </a:extLst>
          </p:cNvPr>
          <p:cNvCxnSpPr>
            <a:cxnSpLocks/>
          </p:cNvCxnSpPr>
          <p:nvPr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B0D57F3-04B3-CF65-2BAB-20D64D1AB6E5}"/>
              </a:ext>
            </a:extLst>
          </p:cNvPr>
          <p:cNvSpPr txBox="1"/>
          <p:nvPr/>
        </p:nvSpPr>
        <p:spPr>
          <a:xfrm>
            <a:off x="2747540" y="4589169"/>
            <a:ext cx="24828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License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Written Estimate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Invoice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Protect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8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26B5-2F88-BA48-A996-4A13FDFAA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Appliance Repairs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BDF8F-0AD5-5C43-9EF3-8679B9897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Washer &amp; Dryers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2A119-28D1-B54D-A879-A0DDEC296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86446"/>
            <a:ext cx="3036477" cy="1942138"/>
          </a:xfrm>
        </p:spPr>
        <p:txBody>
          <a:bodyPr/>
          <a:lstStyle/>
          <a:p>
            <a:r>
              <a:rPr lang="en-US" dirty="0">
                <a:latin typeface="Arial Nova Light" panose="020B0304020202020204" pitchFamily="34" charset="0"/>
              </a:rPr>
              <a:t>Noisy and Leaking</a:t>
            </a:r>
          </a:p>
          <a:p>
            <a:r>
              <a:rPr lang="en-US" dirty="0">
                <a:latin typeface="Arial Nova Light" panose="020B0304020202020204" pitchFamily="34" charset="0"/>
              </a:rPr>
              <a:t>Clothes not Fully Washed or Dried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5E5840-ED0D-0349-88F3-4E90A009498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Refrigerator &amp; Dishwasher, Etc.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01285-85FB-FD43-9631-322998389AF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2141970"/>
          </a:xfrm>
        </p:spPr>
        <p:txBody>
          <a:bodyPr>
            <a:normAutofit/>
          </a:bodyPr>
          <a:lstStyle/>
          <a:p>
            <a:r>
              <a:rPr lang="en-US" dirty="0">
                <a:latin typeface="Arial Nova Light" panose="020B0304020202020204" pitchFamily="34" charset="0"/>
              </a:rPr>
              <a:t>Runs Slow or Freezes Up</a:t>
            </a:r>
          </a:p>
          <a:p>
            <a:r>
              <a:rPr lang="en-US" dirty="0">
                <a:latin typeface="Arial Nova Light" panose="020B0304020202020204" pitchFamily="34" charset="0"/>
              </a:rPr>
              <a:t>Ice Maker Problems</a:t>
            </a:r>
          </a:p>
          <a:p>
            <a:r>
              <a:rPr lang="en-US" dirty="0">
                <a:latin typeface="Arial Nova Light" panose="020B0304020202020204" pitchFamily="34" charset="0"/>
              </a:rPr>
              <a:t>Display Screen Malfunction</a:t>
            </a:r>
          </a:p>
          <a:p>
            <a:r>
              <a:rPr lang="en-US" dirty="0">
                <a:latin typeface="Arial Nova Light" panose="020B0304020202020204" pitchFamily="34" charset="0"/>
              </a:rPr>
              <a:t>Dead No Power</a:t>
            </a:r>
          </a:p>
          <a:p>
            <a:r>
              <a:rPr lang="en-US" dirty="0">
                <a:latin typeface="Arial Nova Light" panose="020B0304020202020204" pitchFamily="34" charset="0"/>
              </a:rPr>
              <a:t>Defrost Problems</a:t>
            </a:r>
          </a:p>
          <a:p>
            <a:r>
              <a:rPr lang="en-US" dirty="0">
                <a:latin typeface="Arial Nova Light" panose="020B0304020202020204" pitchFamily="34" charset="0"/>
              </a:rPr>
              <a:t>Motor Spin Cycle Problems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20E658-15B8-6C4B-A736-3D894774670E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Smaller Appliances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52F621-1B1F-5E49-939F-12BD1A0FD52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>
                <a:latin typeface="Arial Nova Light" panose="020B0304020202020204" pitchFamily="34" charset="0"/>
                <a:cs typeface="Arial" panose="020B0604020202020204" pitchFamily="34" charset="0"/>
              </a:rPr>
              <a:t>Blenders / Mixers</a:t>
            </a:r>
          </a:p>
          <a:p>
            <a:r>
              <a:rPr lang="en-US" dirty="0">
                <a:latin typeface="Arial Nova Light" panose="020B0304020202020204" pitchFamily="34" charset="0"/>
                <a:cs typeface="Arial" panose="020B0604020202020204" pitchFamily="34" charset="0"/>
              </a:rPr>
              <a:t>Microwave Ovens</a:t>
            </a:r>
          </a:p>
          <a:p>
            <a:r>
              <a:rPr lang="en-US" dirty="0">
                <a:latin typeface="Arial Nova Light" panose="020B0304020202020204" pitchFamily="34" charset="0"/>
                <a:cs typeface="Arial" panose="020B0604020202020204" pitchFamily="34" charset="0"/>
              </a:rPr>
              <a:t>Cooking Devices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50C3FA-D20D-3049-9C7F-6F37D4E022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/>
          <a:lstStyle/>
          <a:p>
            <a:pPr algn="l"/>
            <a:fld id="{294A09A9-5501-47C1-A89A-A340965A2BE2}" type="slidenum">
              <a:rPr lang="en-US" smtClean="0"/>
              <a:pPr algn="l"/>
              <a:t>5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565182-4A62-6C31-775B-1EAADE1B1415}"/>
              </a:ext>
            </a:extLst>
          </p:cNvPr>
          <p:cNvCxnSpPr>
            <a:cxnSpLocks/>
          </p:cNvCxnSpPr>
          <p:nvPr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DA3D6F-6DA8-4DE2-A596-5692E0A2A64D}"/>
              </a:ext>
            </a:extLst>
          </p:cNvPr>
          <p:cNvCxnSpPr>
            <a:cxnSpLocks/>
          </p:cNvCxnSpPr>
          <p:nvPr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1610CA-54E3-2B22-92E2-6F4049120608}"/>
              </a:ext>
            </a:extLst>
          </p:cNvPr>
          <p:cNvCxnSpPr>
            <a:cxnSpLocks/>
          </p:cNvCxnSpPr>
          <p:nvPr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B0D57F3-04B3-CF65-2BAB-20D64D1AB6E5}"/>
              </a:ext>
            </a:extLst>
          </p:cNvPr>
          <p:cNvSpPr txBox="1"/>
          <p:nvPr/>
        </p:nvSpPr>
        <p:spPr>
          <a:xfrm>
            <a:off x="1789612" y="4153629"/>
            <a:ext cx="2482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License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Written Estimate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Invoice</a:t>
            </a:r>
          </a:p>
        </p:txBody>
      </p:sp>
    </p:spTree>
    <p:extLst>
      <p:ext uri="{BB962C8B-B14F-4D97-AF65-F5344CB8AC3E}">
        <p14:creationId xmlns:p14="http://schemas.microsoft.com/office/powerpoint/2010/main" val="1361617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26B5-2F88-BA48-A996-4A13FDFAA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Contracts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BDF8F-0AD5-5C43-9EF3-8679B9897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2000" dirty="0"/>
              <a:t>What is a Service Contract?</a:t>
            </a:r>
          </a:p>
          <a:p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2A119-28D1-B54D-A879-A0DDEC296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86446"/>
            <a:ext cx="3036477" cy="2137892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 Nova Light" panose="020B0304020202020204" pitchFamily="34" charset="0"/>
              </a:rPr>
              <a:t>A written contract covering a specific period to maintain, replace, or repair of an electronic or appliance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5E5840-ED0D-0349-88F3-4E90A009498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/>
          </a:bodyPr>
          <a:lstStyle/>
          <a:p>
            <a:r>
              <a:rPr lang="en-US" sz="2000" dirty="0"/>
              <a:t>Understanding the Contract:</a:t>
            </a:r>
          </a:p>
          <a:p>
            <a:endParaRPr lang="en-US" sz="2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01285-85FB-FD43-9631-322998389AF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5"/>
            <a:ext cx="3050628" cy="2511085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 Nova Light" panose="020B0304020202020204" pitchFamily="34" charset="0"/>
              </a:rPr>
              <a:t>What it does and </a:t>
            </a:r>
            <a:r>
              <a:rPr lang="en-US" sz="1800" b="1" dirty="0">
                <a:latin typeface="Arial Nova Light" panose="020B0304020202020204" pitchFamily="34" charset="0"/>
              </a:rPr>
              <a:t>does not</a:t>
            </a:r>
            <a:r>
              <a:rPr lang="en-US" sz="1800" dirty="0">
                <a:latin typeface="Arial Nova Light" panose="020B0304020202020204" pitchFamily="34" charset="0"/>
              </a:rPr>
              <a:t> cover</a:t>
            </a:r>
          </a:p>
          <a:p>
            <a:r>
              <a:rPr lang="en-US" sz="1800" dirty="0">
                <a:latin typeface="Arial Nova Light" panose="020B0304020202020204" pitchFamily="34" charset="0"/>
              </a:rPr>
              <a:t>When it starts and stops </a:t>
            </a:r>
          </a:p>
          <a:p>
            <a:r>
              <a:rPr lang="en-US" sz="1800" dirty="0">
                <a:latin typeface="Arial Nova Light" panose="020B0304020202020204" pitchFamily="34" charset="0"/>
              </a:rPr>
              <a:t>Liability limits</a:t>
            </a:r>
          </a:p>
          <a:p>
            <a:r>
              <a:rPr lang="en-US" sz="1800" dirty="0">
                <a:latin typeface="Arial Nova Light" panose="020B0304020202020204" pitchFamily="34" charset="0"/>
              </a:rPr>
              <a:t>Your responsibility as a buyer </a:t>
            </a:r>
          </a:p>
          <a:p>
            <a:endParaRPr lang="en-US" sz="1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20E658-15B8-6C4B-A736-3D894774670E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Know Your Rights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52F621-1B1F-5E49-939F-12BD1A0FD52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5"/>
            <a:ext cx="3565959" cy="3780725"/>
          </a:xfrm>
        </p:spPr>
        <p:txBody>
          <a:bodyPr>
            <a:noAutofit/>
          </a:bodyPr>
          <a:lstStyle/>
          <a:p>
            <a:r>
              <a:rPr lang="en-US" sz="1800" dirty="0">
                <a:latin typeface="Arial Nova Light" panose="020B0304020202020204" pitchFamily="34" charset="0"/>
                <a:cs typeface="Arial" panose="020B0604020202020204" pitchFamily="34" charset="0"/>
              </a:rPr>
              <a:t>Review the teams and conditions before you agree to buy</a:t>
            </a:r>
          </a:p>
          <a:p>
            <a:r>
              <a:rPr lang="en-US" sz="1800" dirty="0">
                <a:latin typeface="Arial Nova Light" panose="020B0304020202020204" pitchFamily="34" charset="0"/>
                <a:cs typeface="Arial" panose="020B0604020202020204" pitchFamily="34" charset="0"/>
              </a:rPr>
              <a:t>Cancel the contract and receive a full refund within 30 days for home electronics and major appliances</a:t>
            </a:r>
          </a:p>
          <a:p>
            <a:r>
              <a:rPr lang="en-US" sz="1800" dirty="0">
                <a:latin typeface="Arial Nova Light" panose="020B0304020202020204" pitchFamily="34" charset="0"/>
                <a:cs typeface="Arial" panose="020B0604020202020204" pitchFamily="34" charset="0"/>
              </a:rPr>
              <a:t>Cancel the contract and receive a pro-rated refund the 30-day period has passed</a:t>
            </a:r>
          </a:p>
          <a:p>
            <a:r>
              <a:rPr lang="en-US" sz="1800" dirty="0">
                <a:latin typeface="Arial Nova Light" panose="020B0304020202020204" pitchFamily="34" charset="0"/>
                <a:cs typeface="Arial" panose="020B0604020202020204" pitchFamily="34" charset="0"/>
              </a:rPr>
              <a:t>See the name and address of the party responsible for paying any claims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50C3FA-D20D-3049-9C7F-6F37D4E022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/>
          <a:lstStyle/>
          <a:p>
            <a:pPr algn="l"/>
            <a:fld id="{294A09A9-5501-47C1-A89A-A340965A2BE2}" type="slidenum">
              <a:rPr lang="en-US" smtClean="0"/>
              <a:pPr algn="l"/>
              <a:t>6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565182-4A62-6C31-775B-1EAADE1B1415}"/>
              </a:ext>
            </a:extLst>
          </p:cNvPr>
          <p:cNvCxnSpPr>
            <a:cxnSpLocks/>
          </p:cNvCxnSpPr>
          <p:nvPr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DA3D6F-6DA8-4DE2-A596-5692E0A2A64D}"/>
              </a:ext>
            </a:extLst>
          </p:cNvPr>
          <p:cNvCxnSpPr>
            <a:cxnSpLocks/>
          </p:cNvCxnSpPr>
          <p:nvPr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1610CA-54E3-2B22-92E2-6F4049120608}"/>
              </a:ext>
            </a:extLst>
          </p:cNvPr>
          <p:cNvCxnSpPr>
            <a:cxnSpLocks/>
          </p:cNvCxnSpPr>
          <p:nvPr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350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4EB35-67A4-C5AA-F937-3F5F56C2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7819250" cy="610863"/>
          </a:xfrm>
        </p:spPr>
        <p:txBody>
          <a:bodyPr>
            <a:normAutofit fontScale="90000"/>
          </a:bodyPr>
          <a:lstStyle/>
          <a:p>
            <a:r>
              <a:rPr lang="en-US" dirty="0"/>
              <a:t>Know Your Rights- Electronic and Appliance Repair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AF2EB-E742-F086-6961-42AA18C62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4023" y="1714912"/>
            <a:ext cx="10225087" cy="4264025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 Nova Light" panose="020B0304020202020204" pitchFamily="34" charset="0"/>
              </a:rPr>
              <a:t>California law requires that you be given a written estimate, which includes the total price, before the repair.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Arial Nova Light" panose="020B0304020202020204" pitchFamily="34" charset="0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 Nova Light" panose="020B0304020202020204" pitchFamily="34" charset="0"/>
              </a:rPr>
              <a:t>The service dealer can charge for additional parts or labor if they tell you what the total for the repair will be; they should get your approval. 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Arial Nova Light" panose="020B0304020202020204" pitchFamily="34" charset="0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 Nova Light" panose="020B0304020202020204" pitchFamily="34" charset="0"/>
              </a:rPr>
              <a:t>A service dealer must return all parts, unless they are unsafe or toxic, or rebuilt on an exchange basis, or if you waived having the parts returned. </a:t>
            </a:r>
          </a:p>
        </p:txBody>
      </p:sp>
      <p:pic>
        <p:nvPicPr>
          <p:cNvPr id="5" name="Graphic 4" descr="Tools with solid fill">
            <a:extLst>
              <a:ext uri="{FF2B5EF4-FFF2-40B4-BE49-F238E27FC236}">
                <a16:creationId xmlns:a16="http://schemas.microsoft.com/office/drawing/2014/main" id="{02AC407A-6EE5-96EC-90BF-396E97E96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9681" y="5576865"/>
            <a:ext cx="1022058" cy="10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48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4EB35-67A4-C5AA-F937-3F5F56C2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057" y="828059"/>
            <a:ext cx="9136732" cy="628505"/>
          </a:xfrm>
        </p:spPr>
        <p:txBody>
          <a:bodyPr>
            <a:normAutofit fontScale="90000"/>
          </a:bodyPr>
          <a:lstStyle/>
          <a:p>
            <a:r>
              <a:rPr lang="en-US" dirty="0"/>
              <a:t>Household Movers- Beware of Scams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AF2EB-E742-F086-6961-42AA18C62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0057" y="1903632"/>
            <a:ext cx="5722413" cy="3974638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tx2"/>
              </a:buClr>
              <a:buNone/>
            </a:pPr>
            <a:r>
              <a:rPr lang="en-US" b="1" u="sng" dirty="0">
                <a:latin typeface="Arial Nova Light" panose="020B0304020202020204" pitchFamily="34" charset="0"/>
              </a:rPr>
              <a:t>Unpermitted Household Movers</a:t>
            </a:r>
          </a:p>
          <a:p>
            <a:pPr marL="0" indent="0" algn="ctr">
              <a:buClr>
                <a:schemeClr val="tx2"/>
              </a:buClr>
              <a:buNone/>
            </a:pPr>
            <a:endParaRPr lang="en-US" sz="900" u="sng" dirty="0">
              <a:latin typeface="Arial Nova Light" panose="020B0304020202020204" pitchFamily="34" charset="0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 Nova Light" panose="020B0304020202020204" pitchFamily="34" charset="0"/>
              </a:rPr>
              <a:t>California Law: Household moving companies must be licensed by the Bureau to transport household goods over California roadways. </a:t>
            </a:r>
          </a:p>
        </p:txBody>
      </p:sp>
      <p:pic>
        <p:nvPicPr>
          <p:cNvPr id="4" name="Graphic 3" descr="House">
            <a:extLst>
              <a:ext uri="{FF2B5EF4-FFF2-40B4-BE49-F238E27FC236}">
                <a16:creationId xmlns:a16="http://schemas.microsoft.com/office/drawing/2014/main" id="{1751AC75-A5EF-BCB6-119D-47FA4C392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5177" y="1844909"/>
            <a:ext cx="3019646" cy="30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52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4EB35-67A4-C5AA-F937-3F5F56C2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057" y="675315"/>
            <a:ext cx="9136732" cy="6285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 FLAGS </a:t>
            </a:r>
            <a:r>
              <a:rPr lang="en-US" dirty="0"/>
              <a:t>to look out for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AF2EB-E742-F086-6961-42AA18C62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0057" y="1660350"/>
            <a:ext cx="5722413" cy="4522335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SzPct val="140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 Nova Light" panose="020B0304020202020204" pitchFamily="34" charset="0"/>
              </a:rPr>
              <a:t> Misleading website advertisements.</a:t>
            </a:r>
          </a:p>
          <a:p>
            <a:pPr>
              <a:buClr>
                <a:srgbClr val="FF0000"/>
              </a:buClr>
              <a:buSzPct val="140000"/>
              <a:buFont typeface="Wingdings" panose="05000000000000000000" pitchFamily="2" charset="2"/>
              <a:buChar char="ü"/>
            </a:pPr>
            <a:endParaRPr lang="en-US" sz="1600" dirty="0">
              <a:latin typeface="Arial Nova Light" panose="020B0304020202020204" pitchFamily="34" charset="0"/>
            </a:endParaRPr>
          </a:p>
          <a:p>
            <a:pPr>
              <a:buClr>
                <a:srgbClr val="FF0000"/>
              </a:buClr>
              <a:buSzPct val="140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 Nova Light" panose="020B0304020202020204" pitchFamily="34" charset="0"/>
              </a:rPr>
              <a:t>License numbers on website advertisements can be  canceled, suspended, revoked, or fraudulent.</a:t>
            </a:r>
          </a:p>
          <a:p>
            <a:pPr>
              <a:buClr>
                <a:srgbClr val="FF0000"/>
              </a:buClr>
              <a:buSzPct val="140000"/>
              <a:buFont typeface="Wingdings" panose="05000000000000000000" pitchFamily="2" charset="2"/>
              <a:buChar char="ü"/>
            </a:pPr>
            <a:endParaRPr lang="en-US" sz="1600" dirty="0">
              <a:latin typeface="Arial Nova Light" panose="020B0304020202020204" pitchFamily="34" charset="0"/>
            </a:endParaRPr>
          </a:p>
          <a:p>
            <a:pPr>
              <a:buClr>
                <a:srgbClr val="FF0000"/>
              </a:buClr>
              <a:buSzPct val="140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 Nova Light" panose="020B0304020202020204" pitchFamily="34" charset="0"/>
              </a:rPr>
              <a:t>Moving trucks that show up on moving day are unmarked. </a:t>
            </a:r>
          </a:p>
          <a:p>
            <a:pPr>
              <a:buClr>
                <a:srgbClr val="FF0000"/>
              </a:buClr>
              <a:buSzPct val="140000"/>
              <a:buFont typeface="Wingdings" panose="05000000000000000000" pitchFamily="2" charset="2"/>
              <a:buChar char="ü"/>
            </a:pPr>
            <a:endParaRPr lang="en-US" sz="1600" dirty="0">
              <a:latin typeface="Arial Nova Light" panose="020B0304020202020204" pitchFamily="34" charset="0"/>
            </a:endParaRPr>
          </a:p>
          <a:p>
            <a:pPr>
              <a:buClr>
                <a:srgbClr val="FF0000"/>
              </a:buClr>
              <a:buSzPct val="140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 Nova Light" panose="020B0304020202020204" pitchFamily="34" charset="0"/>
              </a:rPr>
              <a:t> Movers ask for cash payments or large deposits.</a:t>
            </a:r>
          </a:p>
          <a:p>
            <a:pPr>
              <a:buClr>
                <a:srgbClr val="FF0000"/>
              </a:buClr>
              <a:buSzPct val="140000"/>
              <a:buFont typeface="Wingdings" panose="05000000000000000000" pitchFamily="2" charset="2"/>
              <a:buChar char="ü"/>
            </a:pPr>
            <a:endParaRPr lang="en-US" sz="1600" dirty="0">
              <a:latin typeface="Arial Nova Light" panose="020B0304020202020204" pitchFamily="34" charset="0"/>
            </a:endParaRPr>
          </a:p>
          <a:p>
            <a:pPr>
              <a:buClr>
                <a:srgbClr val="FF0000"/>
              </a:buClr>
              <a:buSzPct val="140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 Nova Light" panose="020B0304020202020204" pitchFamily="34" charset="0"/>
              </a:rPr>
              <a:t>The mover offers an estimate without visually inspecting the goods to be moved.</a:t>
            </a:r>
          </a:p>
          <a:p>
            <a:pPr>
              <a:buClr>
                <a:srgbClr val="FF0000"/>
              </a:buClr>
              <a:buSzPct val="140000"/>
              <a:buFont typeface="Wingdings" panose="05000000000000000000" pitchFamily="2" charset="2"/>
              <a:buChar char="ü"/>
            </a:pPr>
            <a:endParaRPr lang="en-US" sz="1600" dirty="0">
              <a:latin typeface="Arial Nova Light" panose="020B0304020202020204" pitchFamily="34" charset="0"/>
            </a:endParaRPr>
          </a:p>
          <a:p>
            <a:pPr>
              <a:buClr>
                <a:srgbClr val="FF0000"/>
              </a:buClr>
              <a:buSzPct val="140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 Nova Light" panose="020B0304020202020204" pitchFamily="34" charset="0"/>
              </a:rPr>
              <a:t>Contracts and other moving documents are blank or missing information. </a:t>
            </a:r>
          </a:p>
        </p:txBody>
      </p:sp>
      <p:pic>
        <p:nvPicPr>
          <p:cNvPr id="6" name="Graphic 5" descr="Truck outline">
            <a:extLst>
              <a:ext uri="{FF2B5EF4-FFF2-40B4-BE49-F238E27FC236}">
                <a16:creationId xmlns:a16="http://schemas.microsoft.com/office/drawing/2014/main" id="{405B7DE1-5B7F-9B8E-1194-A59F829B1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0724" y="1660350"/>
            <a:ext cx="4182861" cy="418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626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4">
      <a:dk1>
        <a:srgbClr val="000000"/>
      </a:dk1>
      <a:lt1>
        <a:srgbClr val="FFFFFF"/>
      </a:lt1>
      <a:dk2>
        <a:srgbClr val="E4E4E4"/>
      </a:dk2>
      <a:lt2>
        <a:srgbClr val="69962C"/>
      </a:lt2>
      <a:accent1>
        <a:srgbClr val="A9D4DB"/>
      </a:accent1>
      <a:accent2>
        <a:srgbClr val="FBE284"/>
      </a:accent2>
      <a:accent3>
        <a:srgbClr val="00AEEF"/>
      </a:accent3>
      <a:accent4>
        <a:srgbClr val="AA5881"/>
      </a:accent4>
      <a:accent5>
        <a:srgbClr val="E06742"/>
      </a:accent5>
      <a:accent6>
        <a:srgbClr val="5A4A42"/>
      </a:accent6>
      <a:hlink>
        <a:srgbClr val="00AEEF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annual presentation" id="{C1063DDD-BD45-4B17-8F67-69F4620CFA80}" vid="{EE925AA1-D437-4402-9126-83C3949115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  <_ip_UnifiedCompliancePolicyUIAction xmlns="http://schemas.microsoft.com/sharepoint/v3" xsi:nil="true"/>
    <Image xmlns="71af3243-3dd4-4a8d-8c0d-dd76da1f02a5">
      <Url xsi:nil="true"/>
      <Description xsi:nil="true"/>
    </Image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</documentManagement>
</p:properties>
</file>

<file path=customXml/itemProps1.xml><?xml version="1.0" encoding="utf-8"?>
<ds:datastoreItem xmlns:ds="http://schemas.openxmlformats.org/officeDocument/2006/customXml" ds:itemID="{A6EBEE06-2B28-4E77-9CB6-A74873B392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446DA3-37A7-4516-A4F6-8B99D0D312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C8E66C-AC30-44BA-8882-3290DF968F1F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71af3243-3dd4-4a8d-8c0d-dd76da1f02a5"/>
    <ds:schemaRef ds:uri="http://schemas.microsoft.com/office/infopath/2007/PartnerControls"/>
    <ds:schemaRef ds:uri="230e9df3-be65-4c73-a93b-d1236ebd677e"/>
    <ds:schemaRef ds:uri="16c05727-aa75-4e4a-9b5f-8a80a1165891"/>
    <ds:schemaRef ds:uri="http://schemas.microsoft.com/sharepoint/v3"/>
    <ds:schemaRef ds:uri="http://www.w3.org/XML/1998/namespace"/>
    <ds:schemaRef ds:uri="http://purl.org/dc/dcmitype/"/>
    <ds:schemaRef ds:uri="http://purl.org/dc/terms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{D3FB898A-23B6-48E8-91B7-1D51C39D00D6}tf78853419_win32</Template>
  <TotalTime>1219</TotalTime>
  <Words>1331</Words>
  <Application>Microsoft Office PowerPoint</Application>
  <PresentationFormat>Widescreen</PresentationFormat>
  <Paragraphs>238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Nova Light</vt:lpstr>
      <vt:lpstr>Calibri</vt:lpstr>
      <vt:lpstr>Franklin Gothic Book</vt:lpstr>
      <vt:lpstr>Franklin Gothic Demi</vt:lpstr>
      <vt:lpstr>Wingdings</vt:lpstr>
      <vt:lpstr>Theme1</vt:lpstr>
      <vt:lpstr>Senior Scam Stopper </vt:lpstr>
      <vt:lpstr>Agenda</vt:lpstr>
      <vt:lpstr>Bureau of Household Goods and Services History</vt:lpstr>
      <vt:lpstr>Electronic Repairs</vt:lpstr>
      <vt:lpstr>Appliance Repairs</vt:lpstr>
      <vt:lpstr>Service Contracts</vt:lpstr>
      <vt:lpstr>Know Your Rights- Electronic and Appliance Repair</vt:lpstr>
      <vt:lpstr>Household Movers- Beware of Scams</vt:lpstr>
      <vt:lpstr>RED FLAGS to look out for</vt:lpstr>
      <vt:lpstr>Protecting Your Move</vt:lpstr>
      <vt:lpstr>PowerPoint Presentation</vt:lpstr>
      <vt:lpstr>PowerPoint Presentation</vt:lpstr>
      <vt:lpstr>Home Furnishings and Thermal Insulation</vt:lpstr>
      <vt:lpstr>Upholstered Furniture &amp; Bedding Label Requirements</vt:lpstr>
      <vt:lpstr>Upholstered Furniture &amp; Bedding Label Requirements Cont.</vt:lpstr>
      <vt:lpstr>Sample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Filing a Complaint </vt:lpstr>
      <vt:lpstr>Bureau Complaint Jurisdiction</vt:lpstr>
      <vt:lpstr>Summary</vt:lpstr>
      <vt:lpstr>Contacts for Enforcement</vt:lpstr>
      <vt:lpstr>Thank you</vt:lpstr>
    </vt:vector>
  </TitlesOfParts>
  <Company>DCA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Review</dc:title>
  <dc:creator>Van, Joanne@DCA</dc:creator>
  <cp:lastModifiedBy>Le, Mary@DCA</cp:lastModifiedBy>
  <cp:revision>9</cp:revision>
  <dcterms:created xsi:type="dcterms:W3CDTF">2024-01-24T16:40:08Z</dcterms:created>
  <dcterms:modified xsi:type="dcterms:W3CDTF">2024-10-11T00:01:47Z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